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9" r:id="rId2"/>
    <p:sldId id="443" r:id="rId3"/>
    <p:sldId id="492" r:id="rId4"/>
    <p:sldId id="490" r:id="rId5"/>
    <p:sldId id="553" r:id="rId6"/>
    <p:sldId id="555" r:id="rId7"/>
    <p:sldId id="491" r:id="rId8"/>
    <p:sldId id="559" r:id="rId9"/>
    <p:sldId id="560" r:id="rId10"/>
    <p:sldId id="561" r:id="rId11"/>
    <p:sldId id="562" r:id="rId12"/>
    <p:sldId id="556" r:id="rId13"/>
    <p:sldId id="565" r:id="rId14"/>
    <p:sldId id="564" r:id="rId15"/>
    <p:sldId id="566" r:id="rId16"/>
    <p:sldId id="567" r:id="rId17"/>
    <p:sldId id="563" r:id="rId18"/>
    <p:sldId id="568" r:id="rId19"/>
    <p:sldId id="569" r:id="rId20"/>
    <p:sldId id="571" r:id="rId21"/>
    <p:sldId id="572" r:id="rId22"/>
    <p:sldId id="573" r:id="rId23"/>
    <p:sldId id="423" r:id="rId24"/>
    <p:sldId id="424" r:id="rId25"/>
    <p:sldId id="580" r:id="rId26"/>
    <p:sldId id="570" r:id="rId27"/>
    <p:sldId id="582" r:id="rId28"/>
    <p:sldId id="583" r:id="rId29"/>
    <p:sldId id="581" r:id="rId30"/>
    <p:sldId id="584" r:id="rId31"/>
    <p:sldId id="585" r:id="rId32"/>
    <p:sldId id="586" r:id="rId33"/>
    <p:sldId id="587" r:id="rId34"/>
    <p:sldId id="481" r:id="rId35"/>
    <p:sldId id="482" r:id="rId36"/>
    <p:sldId id="472" r:id="rId37"/>
    <p:sldId id="475" r:id="rId38"/>
    <p:sldId id="473" r:id="rId39"/>
    <p:sldId id="476" r:id="rId40"/>
    <p:sldId id="474" r:id="rId41"/>
    <p:sldId id="478" r:id="rId42"/>
    <p:sldId id="588" r:id="rId43"/>
    <p:sldId id="441" r:id="rId44"/>
    <p:sldId id="317" r:id="rId45"/>
    <p:sldId id="465" r:id="rId46"/>
    <p:sldId id="446" r:id="rId47"/>
    <p:sldId id="438" r:id="rId48"/>
    <p:sldId id="440" r:id="rId49"/>
    <p:sldId id="574" r:id="rId50"/>
    <p:sldId id="437" r:id="rId51"/>
    <p:sldId id="442" r:id="rId52"/>
    <p:sldId id="575" r:id="rId53"/>
    <p:sldId id="444" r:id="rId54"/>
    <p:sldId id="445" r:id="rId55"/>
    <p:sldId id="447" r:id="rId56"/>
    <p:sldId id="577" r:id="rId57"/>
    <p:sldId id="578" r:id="rId58"/>
    <p:sldId id="579" r:id="rId59"/>
    <p:sldId id="299" r:id="rId60"/>
    <p:sldId id="552" r:id="rId61"/>
    <p:sldId id="525" r:id="rId62"/>
    <p:sldId id="558" r:id="rId63"/>
    <p:sldId id="272" r:id="rId64"/>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076" autoAdjust="0"/>
  </p:normalViewPr>
  <p:slideViewPr>
    <p:cSldViewPr snapToGrid="0">
      <p:cViewPr varScale="1">
        <p:scale>
          <a:sx n="95" d="100"/>
          <a:sy n="95" d="100"/>
        </p:scale>
        <p:origin x="11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14/09/2023</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Na maioria das aplicações práticas de gradiente descendente, como treinamento des redes neurais, subtrair o gradiente total do valor anterior do vetor de pesos será um</a:t>
                </a:r>
                <a:r>
                  <a:rPr lang="pt-BR" baseline="0" dirty="0"/>
                  <a:t> passo </a:t>
                </a:r>
                <a:r>
                  <a:rPr lang="pt-BR" dirty="0"/>
                  <a:t>muito grande. É muito provável que ultrapassemos o ponto de mínimo.</a:t>
                </a:r>
                <a:endParaRPr lang="pt-BR" b="0" i="0" dirty="0">
                  <a:latin typeface="Cambria Math" panose="02040503050406030204" pitchFamily="18" charset="0"/>
                  <a:ea typeface="Cambria Math" panose="02040503050406030204" pitchFamily="18" charset="0"/>
                </a:endParaRP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o vetor gradiente para encontrar o ponto de máximo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dirty="0"/>
                  <a:t>Referências gradiente descendente e derivadas direcionais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[1] https://eli.thegreenplace.net/2016/understanding-gradient-descent</a:t>
                </a:r>
              </a:p>
              <a:p>
                <a:endParaRPr lang="nl-BE" b="0" i="0" dirty="0"/>
              </a:p>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a:p>
                <a:endParaRPr lang="pt-BR" dirty="0"/>
              </a:p>
            </p:txBody>
          </p:sp>
        </mc:Choice>
        <mc:Fallback xmlns="">
          <p:sp>
            <p:nvSpPr>
              <p:cNvPr id="3" name="Espaço Reservado para Anotações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Na maioria das aplicações práticas de gradiente descendente, como treinamento des redes neurais, subtrair o gradiente total do valor anterior do vetor de pesos será um</a:t>
                </a:r>
                <a:r>
                  <a:rPr lang="pt-BR" baseline="0" dirty="0"/>
                  <a:t> passo </a:t>
                </a:r>
                <a:r>
                  <a:rPr lang="pt-BR" dirty="0"/>
                  <a:t>muito grande. É muito provável que ultrapassemos o ponto de mínimo.</a:t>
                </a:r>
                <a:endParaRPr lang="pt-BR" b="0" i="0" dirty="0">
                  <a:latin typeface="Cambria Math" panose="02040503050406030204" pitchFamily="18" charset="0"/>
                  <a:ea typeface="Cambria Math" panose="02040503050406030204" pitchFamily="18" charset="0"/>
                </a:endParaRPr>
              </a:p>
              <a:p>
                <a:endParaRPr lang="pt-BR" b="0" i="0" dirty="0">
                  <a:latin typeface="Cambria Math" panose="02040503050406030204" pitchFamily="18" charset="0"/>
                  <a:ea typeface="Cambria Math" panose="02040503050406030204" pitchFamily="18" charset="0"/>
                </a:endParaRPr>
              </a:p>
              <a:p>
                <a:r>
                  <a:rPr lang="pt-BR" b="0" i="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o vetor gradiente para encontrar o ponto de máximo de </a:t>
                </a:r>
                <a:r>
                  <a:rPr lang="pt-BR" i="0">
                    <a:latin typeface="Cambria Math" panose="02040503050406030204" pitchFamily="18" charset="0"/>
                  </a:rPr>
                  <a:t>𝑓(𝑥_0,𝑥_1,…,𝑥_𝐾 )</a:t>
                </a:r>
                <a:r>
                  <a:rPr lang="pt-BR" dirty="0"/>
                  <a:t> é conhecido como </a:t>
                </a:r>
                <a:r>
                  <a:rPr lang="pt-BR" b="1" i="1" dirty="0"/>
                  <a:t>gradiente ascendente</a:t>
                </a:r>
                <a:r>
                  <a:rPr lang="pt-BR" dirty="0"/>
                  <a:t>.</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dirty="0"/>
                  <a:t>Referências gradiente descendente e derivadas direcionais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[1] https://eli.thegreenplace.net/2016/understanding-gradient-descent</a:t>
                </a:r>
              </a:p>
              <a:p>
                <a:endParaRPr lang="nl-BE" b="0" i="0" dirty="0"/>
              </a:p>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817403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a</a:t>
                </a:r>
                <a:r>
                  <a:rPr lang="pt-BR" baseline="0" dirty="0"/>
                  <a:t> direção contrária do</a:t>
                </a:r>
                <a:r>
                  <a:rPr lang="pt-BR" dirty="0"/>
                  <a:t> vetor gradiente para encontrar o ponto de mínimo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descendente</a:t>
                </a:r>
                <a:r>
                  <a:rPr lang="pt-BR" dirty="0"/>
                  <a:t>.</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a</a:t>
                </a:r>
                <a:r>
                  <a:rPr lang="pt-BR" baseline="0" dirty="0"/>
                  <a:t> direção contrária do</a:t>
                </a:r>
                <a:r>
                  <a:rPr lang="pt-BR" dirty="0"/>
                  <a:t> vetor gradiente para encontrar o ponto de mínimo de </a:t>
                </a:r>
                <a:r>
                  <a:rPr lang="pt-BR" i="0">
                    <a:latin typeface="Cambria Math" panose="02040503050406030204" pitchFamily="18" charset="0"/>
                  </a:rPr>
                  <a:t>𝑓(𝑥_0,𝑥_1,…,𝑥_𝐾 )</a:t>
                </a:r>
                <a:r>
                  <a:rPr lang="pt-BR" dirty="0"/>
                  <a:t> é conhecido como </a:t>
                </a:r>
                <a:r>
                  <a:rPr lang="pt-BR" b="1" i="1" dirty="0"/>
                  <a:t>gradiente descendente</a:t>
                </a:r>
                <a:r>
                  <a:rPr lang="pt-BR"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1614115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a</a:t>
                </a:r>
                <a:r>
                  <a:rPr lang="pt-BR" baseline="0" dirty="0"/>
                  <a:t> direção contrária do</a:t>
                </a:r>
                <a:r>
                  <a:rPr lang="pt-BR" dirty="0"/>
                  <a:t> vetor gradiente para encontrar o ponto de mínimo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descendente</a:t>
                </a:r>
                <a:r>
                  <a:rPr lang="pt-BR" dirty="0"/>
                  <a:t>.</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a</a:t>
                </a:r>
                <a:r>
                  <a:rPr lang="pt-BR" baseline="0" dirty="0"/>
                  <a:t> direção contrária do</a:t>
                </a:r>
                <a:r>
                  <a:rPr lang="pt-BR" dirty="0"/>
                  <a:t> vetor gradiente para encontrar o ponto de mínimo de </a:t>
                </a:r>
                <a:r>
                  <a:rPr lang="pt-BR" i="0">
                    <a:latin typeface="Cambria Math" panose="02040503050406030204" pitchFamily="18" charset="0"/>
                  </a:rPr>
                  <a:t>𝑓(𝑥_0,𝑥_1,…,𝑥_𝐾 )</a:t>
                </a:r>
                <a:r>
                  <a:rPr lang="pt-BR" dirty="0"/>
                  <a:t> é conhecido como </a:t>
                </a:r>
                <a:r>
                  <a:rPr lang="pt-BR" b="1" i="1" dirty="0"/>
                  <a:t>gradiente descendente</a:t>
                </a:r>
                <a:r>
                  <a:rPr lang="pt-BR"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528918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a</a:t>
                </a:r>
                <a:r>
                  <a:rPr lang="pt-BR" baseline="0" dirty="0"/>
                  <a:t> direção contrária do</a:t>
                </a:r>
                <a:r>
                  <a:rPr lang="pt-BR" dirty="0"/>
                  <a:t> vetor gradiente para encontrar o ponto de mínimo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descendente</a:t>
                </a:r>
                <a:r>
                  <a:rPr lang="pt-BR" dirty="0"/>
                  <a:t>.</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a</a:t>
                </a:r>
                <a:r>
                  <a:rPr lang="pt-BR" baseline="0" dirty="0"/>
                  <a:t> direção contrária do</a:t>
                </a:r>
                <a:r>
                  <a:rPr lang="pt-BR" dirty="0"/>
                  <a:t> vetor gradiente para encontrar o ponto de mínimo de </a:t>
                </a:r>
                <a:r>
                  <a:rPr lang="pt-BR" i="0">
                    <a:latin typeface="Cambria Math" panose="02040503050406030204" pitchFamily="18" charset="0"/>
                  </a:rPr>
                  <a:t>𝑓(𝑥_0,𝑥_1,…,𝑥_𝐾 )</a:t>
                </a:r>
                <a:r>
                  <a:rPr lang="pt-BR" dirty="0"/>
                  <a:t> é conhecido como </a:t>
                </a:r>
                <a:r>
                  <a:rPr lang="pt-BR" b="1" i="1" dirty="0"/>
                  <a:t>gradiente descendente</a:t>
                </a:r>
                <a:r>
                  <a:rPr lang="pt-BR"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1422102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Gradiente Descendente (GD) é um algoritmo de otimização iterativo e genérico capaz de encontrar soluções ideais para uma ampla gama de problemas. </a:t>
            </a:r>
          </a:p>
          <a:p>
            <a:endParaRPr lang="pt-BR" dirty="0"/>
          </a:p>
          <a:p>
            <a:r>
              <a:rPr lang="pt-BR" dirty="0"/>
              <a:t>Métodos iterativos de otimização são usados toda a parte de Aprendizado de Máquina. </a:t>
            </a:r>
          </a:p>
          <a:p>
            <a:endParaRPr lang="pt-BR" dirty="0"/>
          </a:p>
          <a:p>
            <a:r>
              <a:rPr lang="pt-BR" dirty="0"/>
              <a:t>A ideia geral do GD</a:t>
            </a:r>
            <a:r>
              <a:rPr lang="pt-BR" baseline="0" dirty="0"/>
              <a:t> </a:t>
            </a:r>
            <a:r>
              <a:rPr lang="pt-BR" dirty="0"/>
              <a:t>é ajustar os parâmetros iterativamente, a fim de minimizar uma função de custo.</a:t>
            </a:r>
          </a:p>
          <a:p>
            <a:endParaRPr lang="pt-BR" dirty="0"/>
          </a:p>
          <a:p>
            <a:r>
              <a:rPr lang="pt-BR" dirty="0"/>
              <a:t>Para algoritmos que utilizam o Gradiente Descendente para otimizar os parâmetros do modelo, todas as funções devem ser diferenciáveis.</a:t>
            </a:r>
          </a:p>
          <a:p>
            <a:endParaRPr lang="pt-BR" dirty="0"/>
          </a:p>
          <a:p>
            <a:r>
              <a:rPr lang="pt-BR" dirty="0"/>
              <a:t>O Gradiente descendente é utilizado em vários problemas de aprendizado de máquina.</a:t>
            </a:r>
          </a:p>
          <a:p>
            <a:endParaRPr lang="en-US" dirty="0"/>
          </a:p>
          <a:p>
            <a:r>
              <a:rPr lang="en-US" dirty="0" err="1"/>
              <a:t>Não</a:t>
            </a:r>
            <a:r>
              <a:rPr lang="en-US" dirty="0"/>
              <a:t> </a:t>
            </a:r>
            <a:r>
              <a:rPr lang="en-US" dirty="0" err="1"/>
              <a:t>precisa</a:t>
            </a:r>
            <a:r>
              <a:rPr lang="en-US" baseline="0" dirty="0"/>
              <a:t> se </a:t>
            </a:r>
            <a:r>
              <a:rPr lang="en-US" baseline="0" dirty="0" err="1"/>
              <a:t>preocupar</a:t>
            </a:r>
            <a:r>
              <a:rPr lang="en-US" baseline="0" dirty="0"/>
              <a:t> com </a:t>
            </a:r>
            <a:r>
              <a:rPr lang="en-US" baseline="0" dirty="0" err="1"/>
              <a:t>matrizes</a:t>
            </a:r>
            <a:r>
              <a:rPr lang="en-US" baseline="0" dirty="0"/>
              <a:t> mal-</a:t>
            </a:r>
            <a:r>
              <a:rPr lang="en-US" baseline="0" dirty="0" err="1"/>
              <a:t>condicionadas</a:t>
            </a:r>
            <a:r>
              <a:rPr lang="en-US" baseline="0" dirty="0"/>
              <a:t>, </a:t>
            </a:r>
            <a:r>
              <a:rPr lang="en-US" baseline="0" dirty="0" err="1"/>
              <a:t>ou</a:t>
            </a:r>
            <a:r>
              <a:rPr lang="en-US" baseline="0" dirty="0"/>
              <a:t> </a:t>
            </a:r>
            <a:r>
              <a:rPr lang="en-US" baseline="0" dirty="0" err="1"/>
              <a:t>seja</a:t>
            </a:r>
            <a:r>
              <a:rPr lang="en-US" baseline="0" dirty="0"/>
              <a:t>, com </a:t>
            </a:r>
            <a:r>
              <a:rPr lang="en-US" baseline="0" dirty="0" err="1"/>
              <a:t>determinante</a:t>
            </a:r>
            <a:r>
              <a:rPr lang="en-US" baseline="0" dirty="0"/>
              <a:t> </a:t>
            </a:r>
            <a:r>
              <a:rPr lang="en-US" baseline="0" dirty="0" err="1"/>
              <a:t>próximo</a:t>
            </a:r>
            <a:r>
              <a:rPr lang="en-US" baseline="0" dirty="0"/>
              <a:t> de zero pois </a:t>
            </a:r>
            <a:r>
              <a:rPr lang="en-US" baseline="0" dirty="0" err="1"/>
              <a:t>não</a:t>
            </a:r>
            <a:r>
              <a:rPr lang="en-US" baseline="0" dirty="0"/>
              <a:t> </a:t>
            </a:r>
            <a:r>
              <a:rPr lang="en-US" baseline="0" dirty="0" err="1"/>
              <a:t>precisamos</a:t>
            </a:r>
            <a:r>
              <a:rPr lang="en-US" baseline="0" dirty="0"/>
              <a:t> inverter </a:t>
            </a:r>
            <a:r>
              <a:rPr lang="en-US" baseline="0" dirty="0" err="1"/>
              <a:t>matrizes</a:t>
            </a:r>
            <a:r>
              <a:rPr lang="en-US" baseline="0" dirty="0"/>
              <a:t>.</a:t>
            </a:r>
          </a:p>
          <a:p>
            <a:endParaRPr lang="en-US" baseline="0" dirty="0"/>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3970800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noProof="0" dirty="0"/>
              <a:t>Inicializa as pesos</a:t>
            </a:r>
            <a:r>
              <a:rPr lang="pt-BR" baseline="0" noProof="0" dirty="0"/>
              <a:t>, a, em um ponto aleatório do espaço de pesos e, então, os atualiza na direção oposta a do gradiente até que algum critério de convergência seja atingido, indicando que o mínimo global ou um mínimo local da função de erro/custo foi encontrado.</a:t>
            </a:r>
            <a:endParaRPr lang="pt-BR" noProof="0" dirty="0"/>
          </a:p>
          <a:p>
            <a:endParaRPr lang="pt-BR" noProof="0" dirty="0"/>
          </a:p>
          <a:p>
            <a:r>
              <a:rPr lang="pt-BR" noProof="0" dirty="0"/>
              <a:t>Taxa de aprendizado</a:t>
            </a:r>
            <a:r>
              <a:rPr lang="pt-BR" baseline="0" noProof="0" dirty="0"/>
              <a:t>: tamanho dos passos/deslocamento dado na direção oposta ao gradiente.</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512168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As três versões do Gradiente Descendente são:</a:t>
            </a:r>
          </a:p>
          <a:p>
            <a:pPr algn="l">
              <a:buFont typeface="+mj-lt"/>
              <a:buAutoNum type="arabicPeriod"/>
            </a:pPr>
            <a:r>
              <a:rPr lang="pt-BR" b="0" i="0" dirty="0">
                <a:solidFill>
                  <a:srgbClr val="374151"/>
                </a:solidFill>
                <a:effectLst/>
                <a:latin typeface="Söhne"/>
              </a:rPr>
              <a:t>Gradiente Descendente de Lote (Batch </a:t>
            </a:r>
            <a:r>
              <a:rPr lang="pt-BR" b="0" i="0" dirty="0" err="1">
                <a:solidFill>
                  <a:srgbClr val="374151"/>
                </a:solidFill>
                <a:effectLst/>
                <a:latin typeface="Söhne"/>
              </a:rPr>
              <a:t>Gradient</a:t>
            </a:r>
            <a:r>
              <a:rPr lang="pt-BR" b="0" i="0" dirty="0">
                <a:solidFill>
                  <a:srgbClr val="374151"/>
                </a:solidFill>
                <a:effectLst/>
                <a:latin typeface="Söhne"/>
              </a:rPr>
              <a:t> </a:t>
            </a:r>
            <a:r>
              <a:rPr lang="pt-BR" b="0" i="0" dirty="0" err="1">
                <a:solidFill>
                  <a:srgbClr val="374151"/>
                </a:solidFill>
                <a:effectLst/>
                <a:latin typeface="Söhne"/>
              </a:rPr>
              <a:t>Descent</a:t>
            </a:r>
            <a:r>
              <a:rPr lang="pt-BR" b="0" i="0" dirty="0">
                <a:solidFill>
                  <a:srgbClr val="374151"/>
                </a:solidFill>
                <a:effectLst/>
                <a:latin typeface="Söhne"/>
              </a:rPr>
              <a:t>):</a:t>
            </a:r>
          </a:p>
          <a:p>
            <a:pPr algn="l">
              <a:buFont typeface="Arial" panose="020B0604020202020204" pitchFamily="34" charset="0"/>
              <a:buChar char="•"/>
            </a:pPr>
            <a:r>
              <a:rPr lang="pt-BR" b="0" i="0" dirty="0">
                <a:solidFill>
                  <a:srgbClr val="374151"/>
                </a:solidFill>
                <a:effectLst/>
                <a:latin typeface="Söhne"/>
              </a:rPr>
              <a:t>Calcula o gradiente da função de erro para todos os exemplos do conjunto de treinamento.</a:t>
            </a:r>
          </a:p>
          <a:p>
            <a:pPr algn="l">
              <a:buFont typeface="Arial" panose="020B0604020202020204" pitchFamily="34" charset="0"/>
              <a:buChar char="•"/>
            </a:pPr>
            <a:r>
              <a:rPr lang="pt-BR" b="0" i="0" dirty="0">
                <a:solidFill>
                  <a:srgbClr val="374151"/>
                </a:solidFill>
                <a:effectLst/>
                <a:latin typeface="Söhne"/>
              </a:rPr>
              <a:t>Atualiza os parâmetros do modelo após processar todos os exemplos do conjunto de treinamento.</a:t>
            </a:r>
          </a:p>
          <a:p>
            <a:pPr algn="l">
              <a:buFont typeface="Arial" panose="020B0604020202020204" pitchFamily="34" charset="0"/>
              <a:buChar char="•"/>
            </a:pPr>
            <a:r>
              <a:rPr lang="pt-BR" b="0" i="0" dirty="0">
                <a:solidFill>
                  <a:srgbClr val="374151"/>
                </a:solidFill>
                <a:effectLst/>
                <a:latin typeface="Söhne"/>
              </a:rPr>
              <a:t>Pode ser lento em conjuntos de treinamento muito grandes, pois requer o cálculo do gradiente para todo o conjunto a cada iteração.</a:t>
            </a:r>
          </a:p>
          <a:p>
            <a:pPr algn="l">
              <a:buFont typeface="+mj-lt"/>
              <a:buAutoNum type="arabicPeriod" startAt="2"/>
            </a:pPr>
            <a:r>
              <a:rPr lang="pt-BR" b="0" i="0" dirty="0">
                <a:solidFill>
                  <a:srgbClr val="374151"/>
                </a:solidFill>
                <a:effectLst/>
                <a:latin typeface="Söhne"/>
              </a:rPr>
              <a:t>Gradiente Descendente Estocástico (</a:t>
            </a:r>
            <a:r>
              <a:rPr lang="pt-BR" b="0" i="0" dirty="0" err="1">
                <a:solidFill>
                  <a:srgbClr val="374151"/>
                </a:solidFill>
                <a:effectLst/>
                <a:latin typeface="Söhne"/>
              </a:rPr>
              <a:t>Stochastic</a:t>
            </a:r>
            <a:r>
              <a:rPr lang="pt-BR" b="0" i="0" dirty="0">
                <a:solidFill>
                  <a:srgbClr val="374151"/>
                </a:solidFill>
                <a:effectLst/>
                <a:latin typeface="Söhne"/>
              </a:rPr>
              <a:t> </a:t>
            </a:r>
            <a:r>
              <a:rPr lang="pt-BR" b="0" i="0" dirty="0" err="1">
                <a:solidFill>
                  <a:srgbClr val="374151"/>
                </a:solidFill>
                <a:effectLst/>
                <a:latin typeface="Söhne"/>
              </a:rPr>
              <a:t>Gradient</a:t>
            </a:r>
            <a:r>
              <a:rPr lang="pt-BR" b="0" i="0" dirty="0">
                <a:solidFill>
                  <a:srgbClr val="374151"/>
                </a:solidFill>
                <a:effectLst/>
                <a:latin typeface="Söhne"/>
              </a:rPr>
              <a:t> </a:t>
            </a:r>
            <a:r>
              <a:rPr lang="pt-BR" b="0" i="0" dirty="0" err="1">
                <a:solidFill>
                  <a:srgbClr val="374151"/>
                </a:solidFill>
                <a:effectLst/>
                <a:latin typeface="Söhne"/>
              </a:rPr>
              <a:t>Descent</a:t>
            </a:r>
            <a:r>
              <a:rPr lang="pt-BR" b="0" i="0" dirty="0">
                <a:solidFill>
                  <a:srgbClr val="374151"/>
                </a:solidFill>
                <a:effectLst/>
                <a:latin typeface="Söhne"/>
              </a:rPr>
              <a:t> - SGD):</a:t>
            </a:r>
          </a:p>
          <a:p>
            <a:pPr algn="l">
              <a:buFont typeface="Arial" panose="020B0604020202020204" pitchFamily="34" charset="0"/>
              <a:buChar char="•"/>
            </a:pPr>
            <a:r>
              <a:rPr lang="pt-BR" b="0" i="0" dirty="0">
                <a:solidFill>
                  <a:srgbClr val="374151"/>
                </a:solidFill>
                <a:effectLst/>
                <a:latin typeface="Söhne"/>
              </a:rPr>
              <a:t>Calcula o gradiente da função de erro para um único exemplo do conjunto de treinamento.</a:t>
            </a:r>
          </a:p>
          <a:p>
            <a:pPr algn="l">
              <a:buFont typeface="Arial" panose="020B0604020202020204" pitchFamily="34" charset="0"/>
              <a:buChar char="•"/>
            </a:pPr>
            <a:r>
              <a:rPr lang="pt-BR" b="0" i="0" dirty="0">
                <a:solidFill>
                  <a:srgbClr val="374151"/>
                </a:solidFill>
                <a:effectLst/>
                <a:latin typeface="Söhne"/>
              </a:rPr>
              <a:t>Atualiza os parâmetros do modelo após cada exemplo processado.</a:t>
            </a:r>
          </a:p>
          <a:p>
            <a:pPr algn="l">
              <a:buFont typeface="Arial" panose="020B0604020202020204" pitchFamily="34" charset="0"/>
              <a:buChar char="•"/>
            </a:pPr>
            <a:r>
              <a:rPr lang="pt-BR" b="0" i="0" dirty="0">
                <a:solidFill>
                  <a:srgbClr val="374151"/>
                </a:solidFill>
                <a:effectLst/>
                <a:latin typeface="Söhne"/>
              </a:rPr>
              <a:t>Mais rápido que o Gradiente Descendente de Lote, mas a variação na atualização pode tornar a convergência mais irregular.</a:t>
            </a:r>
          </a:p>
          <a:p>
            <a:pPr algn="l">
              <a:buFont typeface="+mj-lt"/>
              <a:buAutoNum type="arabicPeriod" startAt="3"/>
            </a:pPr>
            <a:r>
              <a:rPr lang="pt-BR" b="0" i="0" dirty="0">
                <a:solidFill>
                  <a:srgbClr val="374151"/>
                </a:solidFill>
                <a:effectLst/>
                <a:latin typeface="Söhne"/>
              </a:rPr>
              <a:t>Gradiente Descendente em Mini-Lotes (Mini-batch </a:t>
            </a:r>
            <a:r>
              <a:rPr lang="pt-BR" b="0" i="0" dirty="0" err="1">
                <a:solidFill>
                  <a:srgbClr val="374151"/>
                </a:solidFill>
                <a:effectLst/>
                <a:latin typeface="Söhne"/>
              </a:rPr>
              <a:t>Gradient</a:t>
            </a:r>
            <a:r>
              <a:rPr lang="pt-BR" b="0" i="0" dirty="0">
                <a:solidFill>
                  <a:srgbClr val="374151"/>
                </a:solidFill>
                <a:effectLst/>
                <a:latin typeface="Söhne"/>
              </a:rPr>
              <a:t> </a:t>
            </a:r>
            <a:r>
              <a:rPr lang="pt-BR" b="0" i="0" dirty="0" err="1">
                <a:solidFill>
                  <a:srgbClr val="374151"/>
                </a:solidFill>
                <a:effectLst/>
                <a:latin typeface="Söhne"/>
              </a:rPr>
              <a:t>Descent</a:t>
            </a:r>
            <a:r>
              <a:rPr lang="pt-BR" b="0" i="0" dirty="0">
                <a:solidFill>
                  <a:srgbClr val="374151"/>
                </a:solidFill>
                <a:effectLst/>
                <a:latin typeface="Söhne"/>
              </a:rPr>
              <a:t>):</a:t>
            </a:r>
          </a:p>
          <a:p>
            <a:pPr algn="l">
              <a:buFont typeface="Arial" panose="020B0604020202020204" pitchFamily="34" charset="0"/>
              <a:buChar char="•"/>
            </a:pPr>
            <a:r>
              <a:rPr lang="pt-BR" b="0" i="0" dirty="0">
                <a:solidFill>
                  <a:srgbClr val="374151"/>
                </a:solidFill>
                <a:effectLst/>
                <a:latin typeface="Söhne"/>
              </a:rPr>
              <a:t>Calcula o gradiente da função de erro para um pequeno grupo (</a:t>
            </a:r>
            <a:r>
              <a:rPr lang="pt-BR" b="0" i="0" dirty="0" err="1">
                <a:solidFill>
                  <a:srgbClr val="374151"/>
                </a:solidFill>
                <a:effectLst/>
                <a:latin typeface="Söhne"/>
              </a:rPr>
              <a:t>mini-lote</a:t>
            </a:r>
            <a:r>
              <a:rPr lang="pt-BR" b="0" i="0" dirty="0">
                <a:solidFill>
                  <a:srgbClr val="374151"/>
                </a:solidFill>
                <a:effectLst/>
                <a:latin typeface="Söhne"/>
              </a:rPr>
              <a:t>) de exemplos do conjunto de treinamento.</a:t>
            </a:r>
          </a:p>
          <a:p>
            <a:pPr algn="l">
              <a:buFont typeface="Arial" panose="020B0604020202020204" pitchFamily="34" charset="0"/>
              <a:buChar char="•"/>
            </a:pPr>
            <a:r>
              <a:rPr lang="pt-BR" b="0" i="0" dirty="0">
                <a:solidFill>
                  <a:srgbClr val="374151"/>
                </a:solidFill>
                <a:effectLst/>
                <a:latin typeface="Söhne"/>
              </a:rPr>
              <a:t>Atualiza os parâmetros do modelo após processar cada </a:t>
            </a:r>
            <a:r>
              <a:rPr lang="pt-BR" b="0" i="0" dirty="0" err="1">
                <a:solidFill>
                  <a:srgbClr val="374151"/>
                </a:solidFill>
                <a:effectLst/>
                <a:latin typeface="Söhne"/>
              </a:rPr>
              <a:t>mini-lote</a:t>
            </a:r>
            <a:r>
              <a:rPr lang="pt-BR" b="0" i="0" dirty="0">
                <a:solidFill>
                  <a:srgbClr val="374151"/>
                </a:solidFill>
                <a:effectLst/>
                <a:latin typeface="Söhne"/>
              </a:rPr>
              <a:t>.</a:t>
            </a:r>
          </a:p>
          <a:p>
            <a:pPr algn="l">
              <a:buFont typeface="Arial" panose="020B0604020202020204" pitchFamily="34" charset="0"/>
              <a:buChar char="•"/>
            </a:pPr>
            <a:r>
              <a:rPr lang="pt-BR" b="0" i="0" dirty="0">
                <a:solidFill>
                  <a:srgbClr val="374151"/>
                </a:solidFill>
                <a:effectLst/>
                <a:latin typeface="Söhne"/>
              </a:rPr>
              <a:t>Combina as vantagens do Batch </a:t>
            </a:r>
            <a:r>
              <a:rPr lang="pt-BR" b="0" i="0" dirty="0" err="1">
                <a:solidFill>
                  <a:srgbClr val="374151"/>
                </a:solidFill>
                <a:effectLst/>
                <a:latin typeface="Söhne"/>
              </a:rPr>
              <a:t>Gradient</a:t>
            </a:r>
            <a:r>
              <a:rPr lang="pt-BR" b="0" i="0" dirty="0">
                <a:solidFill>
                  <a:srgbClr val="374151"/>
                </a:solidFill>
                <a:effectLst/>
                <a:latin typeface="Söhne"/>
              </a:rPr>
              <a:t> </a:t>
            </a:r>
            <a:r>
              <a:rPr lang="pt-BR" b="0" i="0" dirty="0" err="1">
                <a:solidFill>
                  <a:srgbClr val="374151"/>
                </a:solidFill>
                <a:effectLst/>
                <a:latin typeface="Söhne"/>
              </a:rPr>
              <a:t>Descent</a:t>
            </a:r>
            <a:r>
              <a:rPr lang="pt-BR" b="0" i="0" dirty="0">
                <a:solidFill>
                  <a:srgbClr val="374151"/>
                </a:solidFill>
                <a:effectLst/>
                <a:latin typeface="Söhne"/>
              </a:rPr>
              <a:t> e do SGD, sendo mais rápido que o Batch e mais estável que o SGD.</a:t>
            </a:r>
          </a:p>
          <a:p>
            <a:pPr algn="l"/>
            <a:r>
              <a:rPr lang="pt-BR" b="0" i="0" dirty="0">
                <a:solidFill>
                  <a:srgbClr val="374151"/>
                </a:solidFill>
                <a:effectLst/>
                <a:latin typeface="Söhne"/>
              </a:rPr>
              <a:t>Em todas as versões, o objetivo é ajustar os parâmetros do modelo de forma a minimizar a função de erro, levando a melhores previsões e desempenho do modelo. A escolha da versão mais adequada depende do tamanho do conjunto de treinamento, das características do problema e dos recursos computacionais disponíveis. Cada versão do Gradiente Descendente tem suas vantagens e desvantagens, e a seleção adequada pode impactar no tempo de treinamento e na eficácia do modelo.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417627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t>https://colab.research.google.com/github/zz4fap/t319_aprendizado_de_maquina/blob/main/notebooks/regression/exemplo_regressao_linear_gradiente_descendente_batelada.ipynb</a:t>
            </a:r>
          </a:p>
          <a:p>
            <a:endParaRPr lang="pt-BR" b="1" dirty="0"/>
          </a:p>
          <a:p>
            <a:endParaRPr lang="pt-BR" b="1" dirty="0"/>
          </a:p>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t>
            </a:r>
            <a:r>
              <a:rPr lang="pt-BR" b="1" i="1" dirty="0"/>
              <a:t>aleatória</a:t>
            </a:r>
            <a:r>
              <a:rPr lang="pt-BR" dirty="0"/>
              <a:t>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a:t>
            </a:r>
            <a:r>
              <a:rPr lang="pt-BR" dirty="0" err="1"/>
              <a:t>mini-batches</a:t>
            </a:r>
            <a:r>
              <a:rPr lang="pt-BR" dirty="0"/>
              <a:t>.</a:t>
            </a:r>
          </a:p>
          <a:p>
            <a:endParaRPr lang="pt-BR" dirty="0"/>
          </a:p>
          <a:p>
            <a:r>
              <a:rPr lang="pt-BR" b="1" dirty="0"/>
              <a:t>Época</a:t>
            </a:r>
          </a:p>
          <a:p>
            <a:r>
              <a:rPr lang="pt-BR" dirty="0"/>
              <a:t>Uma época é quando</a:t>
            </a:r>
            <a:r>
              <a:rPr lang="pt-BR" baseline="0" dirty="0"/>
              <a:t> todo o</a:t>
            </a:r>
            <a:r>
              <a:rPr lang="pt-BR" dirty="0"/>
              <a:t> conjunto de dados</a:t>
            </a:r>
            <a:r>
              <a:rPr lang="pt-BR" baseline="0" dirty="0"/>
              <a:t> (exemplos) de treinamento é utilizado no treinamento do modelo, ou seja, apresentado ao modelo.</a:t>
            </a:r>
          </a:p>
          <a:p>
            <a:endParaRPr lang="pt-BR" dirty="0"/>
          </a:p>
          <a:p>
            <a:r>
              <a:rPr lang="pt-BR" b="1" dirty="0"/>
              <a:t>Iterações</a:t>
            </a:r>
          </a:p>
          <a:p>
            <a:r>
              <a:rPr lang="pt-BR" dirty="0"/>
              <a:t>Iteração</a:t>
            </a:r>
            <a:r>
              <a:rPr lang="pt-BR" baseline="0" dirty="0"/>
              <a:t> corresponde a um batch (podendo ser de 1 ou MB amostras) apresentado ao modelo.</a:t>
            </a:r>
            <a:endParaRPr lang="pt-BR" dirty="0"/>
          </a:p>
          <a:p>
            <a:r>
              <a:rPr lang="pt-BR" dirty="0"/>
              <a:t>Conta o número de batches necessários para concluir uma época, caso cada batch</a:t>
            </a:r>
            <a:r>
              <a:rPr lang="pt-BR" baseline="0" dirty="0"/>
              <a:t> seja menor do que o conjunto de treinamento</a:t>
            </a:r>
            <a:r>
              <a:rPr lang="pt-BR" dirty="0"/>
              <a:t>.</a:t>
            </a:r>
          </a:p>
          <a:p>
            <a:endParaRPr lang="pt-BR" dirty="0"/>
          </a:p>
          <a:p>
            <a:r>
              <a:rPr lang="pt-BR" b="1" dirty="0"/>
              <a:t>Tamanho do batch</a:t>
            </a:r>
          </a:p>
          <a:p>
            <a:r>
              <a:rPr lang="pt-BR" dirty="0"/>
              <a:t>Número total de exemplos de treinamento presentes em um único batch que será utilizado</a:t>
            </a:r>
            <a:r>
              <a:rPr lang="pt-BR" baseline="0" dirty="0"/>
              <a:t> durante uma iteração de treinamento</a:t>
            </a:r>
            <a:r>
              <a:rPr lang="pt-BR" dirty="0"/>
              <a:t>.</a:t>
            </a:r>
          </a:p>
          <a:p>
            <a:r>
              <a:rPr lang="pt-BR" dirty="0"/>
              <a:t>Se um batch conter</a:t>
            </a:r>
            <a:r>
              <a:rPr lang="pt-BR" baseline="0" dirty="0"/>
              <a:t> todos os exemplos de treinamento então cada iteração é igual a uma época.</a:t>
            </a:r>
            <a:endParaRPr lang="pt-BR" dirty="0"/>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1297856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a:t>Exemplo:</a:t>
                </a:r>
                <a:r>
                  <a:rPr lang="pt-BR" baseline="0" noProof="0" dirty="0"/>
                  <a:t> </a:t>
                </a:r>
                <a:r>
                  <a:rPr lang="pt-BR" dirty="0"/>
                  <a:t>https://mybinder.org/v2/gh/zz4fap/t319_aprendizado_de_maquina/main?filepath=notebooks%2Fregression%2Fexemplo_regressao_linear_gradiente_descendente</a:t>
                </a:r>
                <a:r>
                  <a:rPr lang="pt-BR" noProof="0" dirty="0"/>
                  <a:t>.ipynb</a:t>
                </a:r>
                <a:endParaRPr lang="pt-BR" u="none" dirty="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3076326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3880563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14:m>
                  <m:oMath xmlns:m="http://schemas.openxmlformats.org/officeDocument/2006/math">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oMath>
                </a14:m>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r>
                  <a:rPr lang="pt-BR" sz="1200" i="0">
                    <a:latin typeface="Cambria Math" panose="02040503050406030204" pitchFamily="18" charset="0"/>
                    <a:ea typeface="Cambria Math" panose="02040503050406030204" pitchFamily="18" charset="0"/>
                  </a:rPr>
                  <a:t>𝛻𝑓</a:t>
                </a:r>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r>
                  <a:rPr lang="pt-BR" b="0" i="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2627841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https://mybinder.org/v2/gh/zz4fap/t319_aprendizado_de_maquina/main?filepath=notebooks%2Fregression%2Fgd_versions%2Fbatch_gradient_descent_with_figures.ipynb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https://colab.research.google.com/github/zz4fap/t319_aprendizado_de_maquina/blob/main/notebooks/regression/gd_versions/batch_gradient_descent_with_figures.ipynb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fica “</a:t>
            </a:r>
            <a:r>
              <a:rPr lang="pt-BR" i="1" dirty="0"/>
              <a:t>oscilando</a:t>
            </a:r>
            <a:r>
              <a:rPr lang="pt-BR" dirty="0"/>
              <a:t>”, “</a:t>
            </a:r>
            <a:r>
              <a:rPr lang="pt-BR" b="0" i="1" dirty="0"/>
              <a:t>dançando</a:t>
            </a:r>
            <a:r>
              <a:rPr lang="pt-BR" dirty="0"/>
              <a:t>” ou “</a:t>
            </a:r>
            <a:r>
              <a:rPr lang="pt-BR" i="1" dirty="0"/>
              <a:t>ricocheteando</a:t>
            </a:r>
            <a:r>
              <a:rPr lang="pt-BR" dirty="0"/>
              <a:t>” ou “</a:t>
            </a:r>
            <a:r>
              <a:rPr lang="pt-BR" i="1" dirty="0"/>
              <a:t>zig-zagueando</a:t>
            </a:r>
            <a:r>
              <a:rPr lang="pt-BR" dirty="0"/>
              <a:t>” em torno do mínimo após chegar próximo dele.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946938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dirty="0"/>
              <a:t>Métodos de </a:t>
            </a:r>
            <a:r>
              <a:rPr lang="pt-BR" sz="1200" b="1" i="1" dirty="0"/>
              <a:t>aproximação estocástica </a:t>
            </a:r>
            <a:r>
              <a:rPr lang="pt-BR" sz="1200" b="0" dirty="0"/>
              <a:t>são uma família de métodos iterativos normalmente usados para problemas de procura de raízes ou para problemas de otimização.</a:t>
            </a:r>
          </a:p>
          <a:p>
            <a:endParaRPr lang="pt-BR" sz="1200" b="0" dirty="0"/>
          </a:p>
          <a:p>
            <a:r>
              <a:rPr lang="pt-BR" sz="1200" b="0" dirty="0"/>
              <a:t>Pode ser considerada como uma aproximação estocástica da otimização do</a:t>
            </a:r>
            <a:r>
              <a:rPr lang="pt-BR" sz="1200" b="0" baseline="0" dirty="0"/>
              <a:t> gradiente descendente</a:t>
            </a:r>
            <a:r>
              <a:rPr lang="pt-BR" sz="1200" b="0" dirty="0"/>
              <a:t>, uma vez que substitui o valor do gradiente real (calculado a partir de todo o conjunto de dados) por uma estimativa do mesmo (calculado a partir de um subconjunto de exemplos selecionado aleatoriamente).</a:t>
            </a:r>
          </a:p>
          <a:p>
            <a:endParaRPr lang="pt-BR" sz="1200" b="0" dirty="0"/>
          </a:p>
          <a:p>
            <a:r>
              <a:rPr lang="pt-BR" sz="1200" b="0" dirty="0"/>
              <a:t>O insight por trás do gradiente descendente estocástico é que o gradiente é uma esperança, ou seja, uma média. Portanto,</a:t>
            </a:r>
            <a:r>
              <a:rPr lang="pt-BR" sz="1200" b="0" baseline="0" dirty="0"/>
              <a:t> a</a:t>
            </a:r>
            <a:r>
              <a:rPr lang="pt-BR" sz="1200" b="0" dirty="0"/>
              <a:t> esperança pode ser estimada aproximadamente usando um pequeno conjunto de exemplos.</a:t>
            </a:r>
            <a:endParaRPr lang="pt-BR" sz="1200" b="1" dirty="0"/>
          </a:p>
          <a:p>
            <a:endParaRPr lang="pt-BR" sz="1200" b="1" dirty="0"/>
          </a:p>
          <a:p>
            <a:r>
              <a:rPr lang="pt-BR" sz="1200" b="0" dirty="0"/>
              <a:t>GDE funciona bem para superfícies de erro que têm muitos mínimos locais. Neste caso, o gradiente um pouco mais ruidoso calculado usando o número reduzido de amostras tende a empurrar o modelo dos mínimos locais para uma região que esperançosamente é mais ideal. Amostras individuais são realmente ruidosas, enquanto os minibatches tendem a amenizar</a:t>
            </a:r>
            <a:r>
              <a:rPr lang="pt-BR" sz="1200" b="0" baseline="0" dirty="0"/>
              <a:t> o</a:t>
            </a:r>
            <a:r>
              <a:rPr lang="pt-BR" sz="1200" b="0" dirty="0"/>
              <a:t> ruído de saída. Assim, a quantidade de solavanco é reduzida ao se usar minibatches. Um bom equilíbrio é alcançado quando o tamanho do minibatch é pequeno o suficiente para evitar alguns dos mínimos locais ruins, mas grande o suficiente para não evitar os mínimos globais ou mínimos locais de melhor desempenho.</a:t>
            </a:r>
          </a:p>
        </p:txBody>
      </p:sp>
      <p:sp>
        <p:nvSpPr>
          <p:cNvPr id="4" name="Slide Number Placeholder 3"/>
          <p:cNvSpPr>
            <a:spLocks noGrp="1"/>
          </p:cNvSpPr>
          <p:nvPr>
            <p:ph type="sldNum" sz="quarter" idx="10"/>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1499533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u="none" dirty="0"/>
              <a:t>Exemplo</a:t>
            </a:r>
            <a:r>
              <a:rPr lang="pt-BR" sz="1200" u="none" dirty="0"/>
              <a:t>: </a:t>
            </a:r>
            <a:r>
              <a:rPr lang="pt-BR" u="none" dirty="0"/>
              <a:t>https://mybinder.org/v2/gh/zz4fap/t319_aprendizado_de_maquina/main?filepath=notebooks%2Fregression%2Fgd_versions%2F</a:t>
            </a:r>
            <a:r>
              <a:rPr lang="pt-BR" u="none" dirty="0">
                <a:solidFill>
                  <a:srgbClr val="00B0F0"/>
                </a:solidFill>
              </a:rPr>
              <a:t>stocastic_gradient_descent_with_figures.ipynb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u="none" dirty="0">
              <a:solidFill>
                <a:srgbClr val="00B0F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u="none" dirty="0">
                <a:solidFill>
                  <a:srgbClr val="00B0F0"/>
                </a:solidFill>
              </a:rPr>
              <a:t>Exemplo: </a:t>
            </a:r>
            <a:r>
              <a:rPr lang="pt-BR" dirty="0"/>
              <a:t>https://colab.research.google.com/github/zz4fap/t319_aprendizado_de_maquina/blob/main/notebooks/regression/gd_versions/</a:t>
            </a:r>
            <a:r>
              <a:rPr lang="pt-BR" u="none" dirty="0">
                <a:solidFill>
                  <a:srgbClr val="00B0F0"/>
                </a:solidFill>
              </a:rPr>
              <a:t>stocastic_gradient_descent_with_figures.ipynb</a:t>
            </a:r>
            <a:endParaRPr lang="pt-BR" sz="1200" u="none" dirty="0"/>
          </a:p>
          <a:p>
            <a:endParaRPr lang="pt-BR" sz="1200" dirty="0"/>
          </a:p>
          <a:p>
            <a:r>
              <a:rPr lang="pt-BR" sz="1200" dirty="0"/>
              <a:t>Devido à sua natureza estocástica (ou seja, aleatória), esse algoritmo é muito menos regular do que o</a:t>
            </a:r>
            <a:r>
              <a:rPr lang="pt-BR" sz="1200" baseline="0" dirty="0"/>
              <a:t> </a:t>
            </a:r>
            <a:r>
              <a:rPr lang="pt-BR" sz="1200" dirty="0"/>
              <a:t>gradiente descendente em batelada: em vez de diminuir suavemente até atingir o mínimo, o</a:t>
            </a:r>
            <a:r>
              <a:rPr lang="pt-BR" sz="1200" baseline="0" dirty="0"/>
              <a:t> gradiente da</a:t>
            </a:r>
            <a:r>
              <a:rPr lang="pt-BR" sz="1200" dirty="0"/>
              <a:t> função de custo irá saltar para cima e para baixo, convergindo apenas na média. Com o passar do tempo, o algoritmo terminará muito próximo do mínimo, mas, quando chegar lá, continuará a ricochetear/oscilar, nunca</a:t>
            </a:r>
            <a:r>
              <a:rPr lang="pt-BR" sz="1200" baseline="0" dirty="0"/>
              <a:t> convergindo (o gradiente estocástico nunca zera definitivamente). Portanto, quando o algoritmo para, os valores finais dos parâmetros são bons, mas não são ótimos.</a:t>
            </a:r>
          </a:p>
          <a:p>
            <a:endParaRPr lang="pt-BR" sz="1200" baseline="0" dirty="0"/>
          </a:p>
          <a:p>
            <a:r>
              <a:rPr lang="pt-BR" sz="1200" baseline="0" dirty="0"/>
              <a:t>Quando a função de custo é muito irregular, essa aleatoriedade do algoritmo pode realmente ajuda-lo a escapar de mínimos locais quando temos funções de custo não-convexas, de modo que o gradiente descendente estocástico tem uma chance maior de encontrar o mínimo global do que o gradiente descendente em batelada.</a:t>
            </a:r>
          </a:p>
          <a:p>
            <a:endParaRPr lang="pt-BR" sz="1200" baseline="0" dirty="0"/>
          </a:p>
          <a:p>
            <a:r>
              <a:rPr lang="pt-BR" sz="1200" baseline="0" dirty="0"/>
              <a:t>A aleatoriedade do algoritmo é uma faca de dois gumes, pois é boa para escapar de mínimos locais, mas é ruim pois significa que o algoritmo nunca irá se “acomodar” no mínimo global. Uma solução para esse dilema é reduzir gradualmente a taxa de aprendizagem. Os passos começam com grandes valores (o que ajuda a progredir/aprender rapidamente e a escapar de mínimos locais) e depois diminuem cada vez mais, permitindo que o algoritmo se estabilize no mínimo global.</a:t>
            </a:r>
          </a:p>
          <a:p>
            <a:endParaRPr lang="pt-BR" sz="1200" baseline="0" dirty="0"/>
          </a:p>
          <a:p>
            <a:r>
              <a:rPr lang="pt-BR" sz="1200" b="1" baseline="0" dirty="0"/>
              <a:t>Exemplo</a:t>
            </a:r>
            <a:r>
              <a:rPr lang="pt-BR" sz="1200" baseline="0" dirty="0"/>
              <a:t>: </a:t>
            </a:r>
            <a:r>
              <a:rPr lang="pt-BR" sz="1200" baseline="0" dirty="0" err="1"/>
              <a:t>stocastic_gradient_descent_with_figures.ipynb</a:t>
            </a:r>
            <a:endParaRPr lang="pt-BR" sz="1200" baseline="0" dirty="0"/>
          </a:p>
          <a:p>
            <a:endParaRPr lang="pt-BR" sz="1200" dirty="0"/>
          </a:p>
          <a:p>
            <a:endParaRPr lang="pt-BR" sz="1200"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3802298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mini-batches.</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t>O insight por trás do gradiente descendente estocástico é que o gradiente é uma esperança, ou seja, uma média. Portanto,</a:t>
            </a:r>
            <a:r>
              <a:rPr lang="pt-BR" b="0" baseline="0" dirty="0"/>
              <a:t> a</a:t>
            </a:r>
            <a:r>
              <a:rPr lang="pt-BR" b="0" dirty="0"/>
              <a:t> esperança pode ser estimada aproximadamente usando um pequeno conjunto de exemplos.</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29214139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a:t>
            </a:r>
            <a:r>
              <a:rPr lang="pt-BR" u="none" dirty="0"/>
              <a:t>https://mybinder.org/v2/gh/zz4fap/t319_aprendizado_de_maquina/main?filepath=notebooks%2Fregression%2Fgd_versions%2F</a:t>
            </a:r>
            <a:r>
              <a:rPr lang="pt-BR" dirty="0"/>
              <a:t>mini_batch_gradient_descent_with_figures.ipynb</a:t>
            </a:r>
          </a:p>
          <a:p>
            <a:endParaRPr lang="pt-BR" dirty="0"/>
          </a:p>
          <a:p>
            <a:r>
              <a:rPr lang="pt-BR" b="1" dirty="0"/>
              <a:t>Exemplo: </a:t>
            </a:r>
            <a:r>
              <a:rPr lang="pt-BR" dirty="0"/>
              <a:t>https://colab.research.google.com/github/zz4fap/t319_aprendizado_de_maquina/blob/main/notebooks/regression/gd_versions/mini_batch_gradient_descent_with_figures.ipynb</a:t>
            </a:r>
          </a:p>
          <a:p>
            <a:endParaRPr lang="pt-BR" dirty="0"/>
          </a:p>
          <a:p>
            <a:r>
              <a:rPr lang="pt-BR" dirty="0"/>
              <a:t>O</a:t>
            </a:r>
            <a:r>
              <a:rPr lang="pt-BR" baseline="0" dirty="0"/>
              <a:t> mini-batch é</a:t>
            </a:r>
            <a:r>
              <a:rPr lang="pt-BR" dirty="0"/>
              <a:t> bastante simples de entender quando você conhece o</a:t>
            </a:r>
            <a:r>
              <a:rPr lang="pt-BR" baseline="0" dirty="0"/>
              <a:t> </a:t>
            </a:r>
            <a:r>
              <a:rPr lang="pt-BR" dirty="0"/>
              <a:t>gradiente descendente em batelada e o gradiente descendente estocástico: a cada etapa, em vez de calcular os gradientes com base no conjunto de treinamento completo (como no GD em batelada) ou com base em apenas uma instância (como no GD estocástico), o</a:t>
            </a:r>
            <a:r>
              <a:rPr lang="pt-BR" baseline="0" dirty="0"/>
              <a:t> mini-batch </a:t>
            </a:r>
            <a:r>
              <a:rPr lang="pt-BR" dirty="0"/>
              <a:t>calcula os gradientes em subconjuntos aleatórios de instâncias chamados mini-lotes (do inglês mini-batch). </a:t>
            </a:r>
          </a:p>
          <a:p>
            <a:endParaRPr lang="pt-BR" dirty="0"/>
          </a:p>
          <a:p>
            <a:r>
              <a:rPr lang="pt-BR" dirty="0"/>
              <a:t>O progresso do algoritmo no espaço de parâmetros é menos irregular do que com o SGD, especialmente com mini lotes muito grandes. Como resultado, o </a:t>
            </a:r>
            <a:r>
              <a:rPr lang="pt-BR" dirty="0" err="1"/>
              <a:t>mini-batch</a:t>
            </a:r>
            <a:r>
              <a:rPr lang="pt-BR" baseline="0" dirty="0"/>
              <a:t> </a:t>
            </a:r>
            <a:r>
              <a:rPr lang="pt-BR" dirty="0"/>
              <a:t>acabará chegando um pouco mais perto do mínimo do que o GDS. Mas, por outro lado, pode ser mais difícil escapar dos mínimos locais (no caso de problemas que sofrem com mínimos locais, diferentemente da Regressão Linear, que como vimos anteriormente apresenta apenas um mínimo, que é o global).</a:t>
            </a:r>
          </a:p>
          <a:p>
            <a:endParaRPr lang="pt-BR" dirty="0"/>
          </a:p>
          <a:p>
            <a:r>
              <a:rPr lang="pt-BR" b="1" dirty="0"/>
              <a:t>Exemplo</a:t>
            </a:r>
            <a:r>
              <a:rPr lang="pt-BR" dirty="0"/>
              <a:t>: </a:t>
            </a:r>
            <a:r>
              <a:rPr lang="pt-BR" dirty="0" err="1"/>
              <a:t>mini_batch_gradient_descent_with_figures.ipynb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1248176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Laboratório</a:t>
            </a:r>
            <a:r>
              <a:rPr lang="pt-BR" dirty="0"/>
              <a:t>: https://colab.research.google.com/github/zz4fap/t319_aprendizado_de_maquina/blob/main/labs/Laboratorio3.ipynb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252890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Exemplo:</a:t>
                </a:r>
                <a:r>
                  <a:rPr lang="pt-BR" baseline="0" noProof="0" dirty="0"/>
                  <a:t> </a:t>
                </a:r>
                <a:r>
                  <a:rPr lang="pt-BR" dirty="0"/>
                  <a:t>https://mybinder.org/v2/gh/zz4fap/t319_aprendizado_de_maquina/main?filepath=notebooks%2Fregression%2Fexemplo_regressao_linear_gradiente_descendente</a:t>
                </a:r>
                <a:r>
                  <a:rPr lang="pt-BR" noProof="0" dirty="0"/>
                  <a:t>.ipynb</a:t>
                </a:r>
                <a:endParaRPr lang="pt-BR" u="none" dirty="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Exemplo:</a:t>
                </a:r>
                <a:r>
                  <a:rPr lang="pt-BR" baseline="0" noProof="0" dirty="0"/>
                  <a:t> </a:t>
                </a:r>
                <a:r>
                  <a:rPr lang="pt-BR" dirty="0"/>
                  <a:t>https://mybinder.org/v2/gh/zz4fap/t319_aprendizado_de_maquina/main?filepath=notebooks%2Fregression%2Fexemplo_regressao_linear_gradiente_descendente</a:t>
                </a:r>
                <a:r>
                  <a:rPr lang="pt-BR" noProof="0" dirty="0"/>
                  <a:t>.ipynb</a:t>
                </a:r>
                <a:endParaRPr lang="pt-BR" u="none" dirty="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r>
                  <a:rPr lang="pt-BR" b="1" i="0" noProof="0">
                    <a:latin typeface="Cambria Math" panose="02040503050406030204" pitchFamily="18" charset="0"/>
                  </a:rPr>
                  <a:t>𝒂^</a:t>
                </a:r>
                <a:r>
                  <a:rPr lang="pt-BR" b="0" i="0" noProof="0">
                    <a:latin typeface="Cambria Math" panose="02040503050406030204" pitchFamily="18" charset="0"/>
                  </a:rPr>
                  <a:t>inicial</a:t>
                </a:r>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r>
                  <a:rPr lang="pt-BR" i="0" baseline="0">
                    <a:latin typeface="Cambria Math" panose="02040503050406030204" pitchFamily="18" charset="0"/>
                    <a:ea typeface="Cambria Math" panose="02040503050406030204" pitchFamily="18" charset="0"/>
                  </a:rPr>
                  <a:t>𝛼</a:t>
                </a:r>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b="0" i="0" dirty="0"/>
              </a:p>
              <a:p>
                <a:endParaRPr lang="pt-BR" noProof="0"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57</a:t>
            </a:fld>
            <a:endParaRPr lang="nl-BE"/>
          </a:p>
        </p:txBody>
      </p:sp>
    </p:spTree>
    <p:extLst>
      <p:ext uri="{BB962C8B-B14F-4D97-AF65-F5344CB8AC3E}">
        <p14:creationId xmlns:p14="http://schemas.microsoft.com/office/powerpoint/2010/main" val="2288293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Exemplo:</a:t>
                </a:r>
                <a:r>
                  <a:rPr lang="pt-BR" baseline="0" noProof="0" dirty="0"/>
                  <a:t> </a:t>
                </a:r>
                <a:r>
                  <a:rPr lang="pt-BR" dirty="0"/>
                  <a:t>https://mybinder.org/v2/gh/zz4fap/t319_aprendizado_de_maquina/main?filepath=notebooks%2Fregression%2Fexemplo_regressao_linear_gradiente_descendente</a:t>
                </a:r>
                <a:r>
                  <a:rPr lang="pt-BR" noProof="0" dirty="0"/>
                  <a:t>.ipynb</a:t>
                </a:r>
                <a:endParaRPr lang="pt-BR" u="none" dirty="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Exemplo:</a:t>
                </a:r>
                <a:r>
                  <a:rPr lang="pt-BR" baseline="0" noProof="0" dirty="0"/>
                  <a:t> </a:t>
                </a:r>
                <a:r>
                  <a:rPr lang="pt-BR" dirty="0"/>
                  <a:t>https://mybinder.org/v2/gh/zz4fap/t319_aprendizado_de_maquina/main?filepath=notebooks%2Fregression%2Fexemplo_regressao_linear_gradiente_descendente</a:t>
                </a:r>
                <a:r>
                  <a:rPr lang="pt-BR" noProof="0" dirty="0"/>
                  <a:t>.ipynb</a:t>
                </a:r>
                <a:endParaRPr lang="pt-BR" u="none" dirty="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r>
                  <a:rPr lang="pt-BR" b="1" i="0" noProof="0">
                    <a:latin typeface="Cambria Math" panose="02040503050406030204" pitchFamily="18" charset="0"/>
                  </a:rPr>
                  <a:t>𝒂^</a:t>
                </a:r>
                <a:r>
                  <a:rPr lang="pt-BR" b="0" i="0" noProof="0">
                    <a:latin typeface="Cambria Math" panose="02040503050406030204" pitchFamily="18" charset="0"/>
                  </a:rPr>
                  <a:t>inicial</a:t>
                </a:r>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r>
                  <a:rPr lang="pt-BR" i="0" baseline="0">
                    <a:latin typeface="Cambria Math" panose="02040503050406030204" pitchFamily="18" charset="0"/>
                    <a:ea typeface="Cambria Math" panose="02040503050406030204" pitchFamily="18" charset="0"/>
                  </a:rPr>
                  <a:t>𝛼</a:t>
                </a:r>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b="0" i="0" dirty="0"/>
              </a:p>
              <a:p>
                <a:endParaRPr lang="pt-BR" noProof="0"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58</a:t>
            </a:fld>
            <a:endParaRPr lang="nl-BE"/>
          </a:p>
        </p:txBody>
      </p:sp>
    </p:spTree>
    <p:extLst>
      <p:ext uri="{BB962C8B-B14F-4D97-AF65-F5344CB8AC3E}">
        <p14:creationId xmlns:p14="http://schemas.microsoft.com/office/powerpoint/2010/main" val="4146854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61</a:t>
            </a:fld>
            <a:endParaRPr lang="nl-BE"/>
          </a:p>
        </p:txBody>
      </p:sp>
    </p:spTree>
    <p:extLst>
      <p:ext uri="{BB962C8B-B14F-4D97-AF65-F5344CB8AC3E}">
        <p14:creationId xmlns:p14="http://schemas.microsoft.com/office/powerpoint/2010/main" val="1001520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62</a:t>
            </a:fld>
            <a:endParaRPr lang="nl-BE"/>
          </a:p>
        </p:txBody>
      </p:sp>
    </p:spTree>
    <p:extLst>
      <p:ext uri="{BB962C8B-B14F-4D97-AF65-F5344CB8AC3E}">
        <p14:creationId xmlns:p14="http://schemas.microsoft.com/office/powerpoint/2010/main" val="260362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Referências:</a:t>
                </a:r>
              </a:p>
              <a:p>
                <a:r>
                  <a:rPr lang="pt-BR" dirty="0"/>
                  <a:t>[1] https://math.stackexchange.com/questions/2150196/why-is-the-gradient-the-vector-of-strongest-slope</a:t>
                </a:r>
              </a:p>
              <a:p>
                <a:endParaRPr lang="pt-BR" dirty="0"/>
              </a:p>
              <a:p>
                <a:endParaRPr lang="pt-BR" dirty="0"/>
              </a:p>
              <a:p>
                <a:r>
                  <a:rPr lang="en-US" b="0" i="0" dirty="0">
                    <a:solidFill>
                      <a:srgbClr val="232629"/>
                    </a:solidFill>
                    <a:effectLst/>
                    <a:latin typeface="Georgia" panose="02040502050405020303" pitchFamily="18" charset="0"/>
                  </a:rPr>
                  <a:t>the direction of the gradient is the direction to go </a:t>
                </a:r>
                <a:r>
                  <a:rPr lang="en-US" b="0" i="1" dirty="0">
                    <a:solidFill>
                      <a:srgbClr val="232629"/>
                    </a:solidFill>
                    <a:effectLst/>
                    <a:latin typeface="Georgia" panose="02040502050405020303" pitchFamily="18" charset="0"/>
                  </a:rPr>
                  <a:t>within</a:t>
                </a:r>
                <a:r>
                  <a:rPr lang="en-US" b="0" i="0" dirty="0">
                    <a:solidFill>
                      <a:srgbClr val="232629"/>
                    </a:solidFill>
                    <a:effectLst/>
                    <a:latin typeface="Georgia" panose="02040502050405020303" pitchFamily="18" charset="0"/>
                  </a:rPr>
                  <a:t> the input space in order to get to greater values of the function as quickly as possible, and the magnitude of the gradient represents how quickly the value of the function grows if you go in that direction.</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14:m>
                  <m:oMath xmlns:m="http://schemas.openxmlformats.org/officeDocument/2006/math">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oMath>
                </a14:m>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Referências:</a:t>
                </a:r>
              </a:p>
              <a:p>
                <a:r>
                  <a:rPr lang="pt-BR" dirty="0"/>
                  <a:t>[1] https://math.stackexchange.com/questions/2150196/why-is-the-gradient-the-vector-of-strongest-slope</a:t>
                </a:r>
              </a:p>
              <a:p>
                <a:endParaRPr lang="pt-BR" dirty="0"/>
              </a:p>
              <a:p>
                <a:endParaRPr lang="pt-BR" dirty="0"/>
              </a:p>
              <a:p>
                <a:r>
                  <a:rPr lang="en-US" b="0" i="0" dirty="0">
                    <a:solidFill>
                      <a:srgbClr val="232629"/>
                    </a:solidFill>
                    <a:effectLst/>
                    <a:latin typeface="Georgia" panose="02040502050405020303" pitchFamily="18" charset="0"/>
                  </a:rPr>
                  <a:t>the direction of the gradient is the direction to go </a:t>
                </a:r>
                <a:r>
                  <a:rPr lang="en-US" b="0" i="1" dirty="0">
                    <a:solidFill>
                      <a:srgbClr val="232629"/>
                    </a:solidFill>
                    <a:effectLst/>
                    <a:latin typeface="Georgia" panose="02040502050405020303" pitchFamily="18" charset="0"/>
                  </a:rPr>
                  <a:t>within</a:t>
                </a:r>
                <a:r>
                  <a:rPr lang="en-US" b="0" i="0" dirty="0">
                    <a:solidFill>
                      <a:srgbClr val="232629"/>
                    </a:solidFill>
                    <a:effectLst/>
                    <a:latin typeface="Georgia" panose="02040502050405020303" pitchFamily="18" charset="0"/>
                  </a:rPr>
                  <a:t> the input space in order to get to greater values of the function as quickly as possible, and the magnitude of the gradient represents how quickly the value of the function grows if you go in that direction.</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r>
                  <a:rPr lang="pt-BR" sz="1200" i="0">
                    <a:latin typeface="Cambria Math" panose="02040503050406030204" pitchFamily="18" charset="0"/>
                    <a:ea typeface="Cambria Math" panose="02040503050406030204" pitchFamily="18" charset="0"/>
                  </a:rPr>
                  <a:t>𝛻𝑓</a:t>
                </a:r>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r>
                  <a:rPr lang="pt-BR" b="0" i="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905409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63</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Referências:</a:t>
                </a:r>
              </a:p>
              <a:p>
                <a:r>
                  <a:rPr lang="pt-BR" dirty="0"/>
                  <a:t>[1] https://math.stackexchange.com/questions/2150196/why-is-the-gradient-the-vector-of-strongest-slope</a:t>
                </a:r>
              </a:p>
              <a:p>
                <a:endParaRPr lang="pt-BR" dirty="0"/>
              </a:p>
              <a:p>
                <a:endParaRPr lang="pt-BR" dirty="0"/>
              </a:p>
              <a:p>
                <a:r>
                  <a:rPr lang="en-US" b="0" i="0" dirty="0">
                    <a:solidFill>
                      <a:srgbClr val="232629"/>
                    </a:solidFill>
                    <a:effectLst/>
                    <a:latin typeface="Georgia" panose="02040502050405020303" pitchFamily="18" charset="0"/>
                  </a:rPr>
                  <a:t>the direction of the gradient is the direction to go </a:t>
                </a:r>
                <a:r>
                  <a:rPr lang="en-US" b="0" i="1" dirty="0">
                    <a:solidFill>
                      <a:srgbClr val="232629"/>
                    </a:solidFill>
                    <a:effectLst/>
                    <a:latin typeface="Georgia" panose="02040502050405020303" pitchFamily="18" charset="0"/>
                  </a:rPr>
                  <a:t>within</a:t>
                </a:r>
                <a:r>
                  <a:rPr lang="en-US" b="0" i="0" dirty="0">
                    <a:solidFill>
                      <a:srgbClr val="232629"/>
                    </a:solidFill>
                    <a:effectLst/>
                    <a:latin typeface="Georgia" panose="02040502050405020303" pitchFamily="18" charset="0"/>
                  </a:rPr>
                  <a:t> the input space in order to get to greater values of the function as quickly as possible, and the magnitude of the gradient represents how quickly the value of the function grows if you go in that direction.</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14:m>
                  <m:oMath xmlns:m="http://schemas.openxmlformats.org/officeDocument/2006/math">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oMath>
                </a14:m>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Referências:</a:t>
                </a:r>
              </a:p>
              <a:p>
                <a:r>
                  <a:rPr lang="pt-BR" dirty="0"/>
                  <a:t>[1] https://math.stackexchange.com/questions/2150196/why-is-the-gradient-the-vector-of-strongest-slope</a:t>
                </a:r>
              </a:p>
              <a:p>
                <a:endParaRPr lang="pt-BR" dirty="0"/>
              </a:p>
              <a:p>
                <a:endParaRPr lang="pt-BR" dirty="0"/>
              </a:p>
              <a:p>
                <a:r>
                  <a:rPr lang="en-US" b="0" i="0" dirty="0">
                    <a:solidFill>
                      <a:srgbClr val="232629"/>
                    </a:solidFill>
                    <a:effectLst/>
                    <a:latin typeface="Georgia" panose="02040502050405020303" pitchFamily="18" charset="0"/>
                  </a:rPr>
                  <a:t>the direction of the gradient is the direction to go </a:t>
                </a:r>
                <a:r>
                  <a:rPr lang="en-US" b="0" i="1" dirty="0">
                    <a:solidFill>
                      <a:srgbClr val="232629"/>
                    </a:solidFill>
                    <a:effectLst/>
                    <a:latin typeface="Georgia" panose="02040502050405020303" pitchFamily="18" charset="0"/>
                  </a:rPr>
                  <a:t>within</a:t>
                </a:r>
                <a:r>
                  <a:rPr lang="en-US" b="0" i="0" dirty="0">
                    <a:solidFill>
                      <a:srgbClr val="232629"/>
                    </a:solidFill>
                    <a:effectLst/>
                    <a:latin typeface="Georgia" panose="02040502050405020303" pitchFamily="18" charset="0"/>
                  </a:rPr>
                  <a:t> the input space in order to get to greater values of the function as quickly as possible, and the magnitude of the gradient represents how quickly the value of the function grows if you go in that direction.</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r>
                  <a:rPr lang="pt-BR" sz="1200" i="0">
                    <a:latin typeface="Cambria Math" panose="02040503050406030204" pitchFamily="18" charset="0"/>
                    <a:ea typeface="Cambria Math" panose="02040503050406030204" pitchFamily="18" charset="0"/>
                  </a:rPr>
                  <a:t>𝛻𝑓</a:t>
                </a:r>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r>
                  <a:rPr lang="pt-BR" b="0" i="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4010940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Referências:</a:t>
                </a:r>
              </a:p>
              <a:p>
                <a:r>
                  <a:rPr lang="pt-BR" dirty="0"/>
                  <a:t>[1] https://math.stackexchange.com/questions/2150196/why-is-the-gradient-the-vector-of-strongest-slope</a:t>
                </a:r>
              </a:p>
              <a:p>
                <a:endParaRPr lang="pt-BR" dirty="0"/>
              </a:p>
              <a:p>
                <a:endParaRPr lang="pt-BR" dirty="0"/>
              </a:p>
              <a:p>
                <a:r>
                  <a:rPr lang="en-US" b="0" i="0" dirty="0">
                    <a:solidFill>
                      <a:srgbClr val="232629"/>
                    </a:solidFill>
                    <a:effectLst/>
                    <a:latin typeface="Georgia" panose="02040502050405020303" pitchFamily="18" charset="0"/>
                  </a:rPr>
                  <a:t>the direction of the gradient is the direction to go </a:t>
                </a:r>
                <a:r>
                  <a:rPr lang="en-US" b="0" i="1" dirty="0">
                    <a:solidFill>
                      <a:srgbClr val="232629"/>
                    </a:solidFill>
                    <a:effectLst/>
                    <a:latin typeface="Georgia" panose="02040502050405020303" pitchFamily="18" charset="0"/>
                  </a:rPr>
                  <a:t>within</a:t>
                </a:r>
                <a:r>
                  <a:rPr lang="en-US" b="0" i="0" dirty="0">
                    <a:solidFill>
                      <a:srgbClr val="232629"/>
                    </a:solidFill>
                    <a:effectLst/>
                    <a:latin typeface="Georgia" panose="02040502050405020303" pitchFamily="18" charset="0"/>
                  </a:rPr>
                  <a:t> the input space in order to get to greater values of the function as quickly as possible, and the magnitude of the gradient represents how quickly the value of the function grows if you go in that direction.</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14:m>
                  <m:oMath xmlns:m="http://schemas.openxmlformats.org/officeDocument/2006/math">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oMath>
                </a14:m>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Referências:</a:t>
                </a:r>
              </a:p>
              <a:p>
                <a:r>
                  <a:rPr lang="pt-BR" dirty="0"/>
                  <a:t>[1] https://math.stackexchange.com/questions/2150196/why-is-the-gradient-the-vector-of-strongest-slope</a:t>
                </a:r>
              </a:p>
              <a:p>
                <a:endParaRPr lang="pt-BR" dirty="0"/>
              </a:p>
              <a:p>
                <a:endParaRPr lang="pt-BR" dirty="0"/>
              </a:p>
              <a:p>
                <a:r>
                  <a:rPr lang="en-US" b="0" i="0" dirty="0">
                    <a:solidFill>
                      <a:srgbClr val="232629"/>
                    </a:solidFill>
                    <a:effectLst/>
                    <a:latin typeface="Georgia" panose="02040502050405020303" pitchFamily="18" charset="0"/>
                  </a:rPr>
                  <a:t>the direction of the gradient is the direction to go </a:t>
                </a:r>
                <a:r>
                  <a:rPr lang="en-US" b="0" i="1" dirty="0">
                    <a:solidFill>
                      <a:srgbClr val="232629"/>
                    </a:solidFill>
                    <a:effectLst/>
                    <a:latin typeface="Georgia" panose="02040502050405020303" pitchFamily="18" charset="0"/>
                  </a:rPr>
                  <a:t>within</a:t>
                </a:r>
                <a:r>
                  <a:rPr lang="en-US" b="0" i="0" dirty="0">
                    <a:solidFill>
                      <a:srgbClr val="232629"/>
                    </a:solidFill>
                    <a:effectLst/>
                    <a:latin typeface="Georgia" panose="02040502050405020303" pitchFamily="18" charset="0"/>
                  </a:rPr>
                  <a:t> the input space in order to get to greater values of the function as quickly as possible, and the magnitude of the gradient represents how quickly the value of the function grows if you go in that direction.</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r>
                  <a:rPr lang="pt-BR" sz="1200" i="0">
                    <a:latin typeface="Cambria Math" panose="02040503050406030204" pitchFamily="18" charset="0"/>
                    <a:ea typeface="Cambria Math" panose="02040503050406030204" pitchFamily="18" charset="0"/>
                  </a:rPr>
                  <a:t>𝛻𝑓</a:t>
                </a:r>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r>
                  <a:rPr lang="pt-BR" b="0" i="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3949045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gradiente indica a </a:t>
                </a:r>
                <a:r>
                  <a:rPr lang="pt-BR" b="1" i="1" dirty="0"/>
                  <a:t>direção</a:t>
                </a:r>
                <a:r>
                  <a:rPr lang="pt-BR" dirty="0"/>
                  <a:t> na qual, </a:t>
                </a:r>
                <a:r>
                  <a:rPr lang="pt-BR" b="1" i="1" dirty="0">
                    <a:solidFill>
                      <a:srgbClr val="0070C0"/>
                    </a:solidFill>
                  </a:rPr>
                  <a:t>por </a:t>
                </a:r>
                <a:r>
                  <a:rPr lang="pt-BR" b="1" i="1" dirty="0">
                    <a:solidFill>
                      <a:srgbClr val="00B050"/>
                    </a:solidFill>
                  </a:rPr>
                  <a:t>deslocamento</a:t>
                </a:r>
                <a:r>
                  <a:rPr lang="pt-BR" b="1" i="1" dirty="0">
                    <a:solidFill>
                      <a:srgbClr val="0070C0"/>
                    </a:solidFill>
                  </a:rPr>
                  <a:t> a partir de um </a:t>
                </a:r>
                <a:r>
                  <a:rPr lang="pt-BR" b="1" i="1" dirty="0">
                    <a:solidFill>
                      <a:srgbClr val="00B050"/>
                    </a:solidFill>
                  </a:rPr>
                  <a:t>ponto especifico</a:t>
                </a:r>
                <a:r>
                  <a:rPr lang="pt-BR" dirty="0"/>
                  <a:t>, obtém-se o </a:t>
                </a:r>
                <a:r>
                  <a:rPr lang="pt-BR" b="1" i="1" dirty="0">
                    <a:solidFill>
                      <a:srgbClr val="00B050"/>
                    </a:solidFill>
                  </a:rPr>
                  <a:t>maior incremento </a:t>
                </a:r>
                <a:r>
                  <a:rPr lang="pt-BR" b="1" i="1" dirty="0">
                    <a:solidFill>
                      <a:srgbClr val="0070C0"/>
                    </a:solidFill>
                  </a:rPr>
                  <a:t>possível no valor de uma função</a:t>
                </a:r>
                <a:r>
                  <a:rPr lang="pt-BR" dirty="0"/>
                  <a:t>, </a:t>
                </a:r>
                <a14:m>
                  <m:oMath xmlns:m="http://schemas.openxmlformats.org/officeDocument/2006/math">
                    <m:r>
                      <a:rPr lang="pt-BR" b="0" i="1">
                        <a:latin typeface="Cambria Math" panose="02040503050406030204" pitchFamily="18" charset="0"/>
                      </a:rPr>
                      <m:t>𝑓</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Se, a cada novo ponto, calcularmos o vetor gradiente e adicionarmos uma fração dele ao ponto atual, teremos um novo ponto que leva a um valor da função maior do que o valor anterior.</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gradiente indica a </a:t>
                </a:r>
                <a:r>
                  <a:rPr lang="pt-BR" b="1" i="1" dirty="0"/>
                  <a:t>direção</a:t>
                </a:r>
                <a:r>
                  <a:rPr lang="pt-BR" dirty="0"/>
                  <a:t> na qual, </a:t>
                </a:r>
                <a:r>
                  <a:rPr lang="pt-BR" b="1" i="1" dirty="0">
                    <a:solidFill>
                      <a:srgbClr val="0070C0"/>
                    </a:solidFill>
                  </a:rPr>
                  <a:t>por </a:t>
                </a:r>
                <a:r>
                  <a:rPr lang="pt-BR" b="1" i="1" dirty="0">
                    <a:solidFill>
                      <a:srgbClr val="00B050"/>
                    </a:solidFill>
                  </a:rPr>
                  <a:t>deslocamento</a:t>
                </a:r>
                <a:r>
                  <a:rPr lang="pt-BR" b="1" i="1" dirty="0">
                    <a:solidFill>
                      <a:srgbClr val="0070C0"/>
                    </a:solidFill>
                  </a:rPr>
                  <a:t> a partir de um </a:t>
                </a:r>
                <a:r>
                  <a:rPr lang="pt-BR" b="1" i="1" dirty="0">
                    <a:solidFill>
                      <a:srgbClr val="00B050"/>
                    </a:solidFill>
                  </a:rPr>
                  <a:t>ponto especifico</a:t>
                </a:r>
                <a:r>
                  <a:rPr lang="pt-BR" dirty="0"/>
                  <a:t>, obtém-se o </a:t>
                </a:r>
                <a:r>
                  <a:rPr lang="pt-BR" b="1" i="1" dirty="0">
                    <a:solidFill>
                      <a:srgbClr val="00B050"/>
                    </a:solidFill>
                  </a:rPr>
                  <a:t>maior incremento </a:t>
                </a:r>
                <a:r>
                  <a:rPr lang="pt-BR" b="1" i="1" dirty="0">
                    <a:solidFill>
                      <a:srgbClr val="0070C0"/>
                    </a:solidFill>
                  </a:rPr>
                  <a:t>possível no valor de uma função</a:t>
                </a:r>
                <a:r>
                  <a:rPr lang="pt-BR" dirty="0"/>
                  <a:t>, </a:t>
                </a:r>
                <a:r>
                  <a:rPr lang="pt-BR" b="0" i="0">
                    <a:latin typeface="Cambria Math" panose="02040503050406030204" pitchFamily="18" charset="0"/>
                  </a:rPr>
                  <a:t>𝑓(</a:t>
                </a:r>
                <a:r>
                  <a:rPr lang="pt-BR" b="1" i="0">
                    <a:latin typeface="Cambria Math" panose="02040503050406030204" pitchFamily="18" charset="0"/>
                  </a:rPr>
                  <a:t>𝒙</a:t>
                </a:r>
                <a:r>
                  <a:rPr lang="pt-BR" b="0" i="0">
                    <a:latin typeface="Cambria Math" panose="02040503050406030204" pitchFamily="18" charset="0"/>
                  </a:rPr>
                  <a:t>)</a:t>
                </a:r>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Se, a cada novo ponto, calcularmos o vetor gradiente e adicionarmos uma fração dele ao ponto atual, teremos um novo ponto que leva a um valor da função maior do que o valor anterior.</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4219253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gradiente indica a </a:t>
                </a:r>
                <a:r>
                  <a:rPr lang="pt-BR" b="1" i="1" dirty="0"/>
                  <a:t>direção</a:t>
                </a:r>
                <a:r>
                  <a:rPr lang="pt-BR" dirty="0"/>
                  <a:t> na qual, </a:t>
                </a:r>
                <a:r>
                  <a:rPr lang="pt-BR" b="1" i="1" dirty="0">
                    <a:solidFill>
                      <a:srgbClr val="0070C0"/>
                    </a:solidFill>
                  </a:rPr>
                  <a:t>por </a:t>
                </a:r>
                <a:r>
                  <a:rPr lang="pt-BR" b="1" i="1" dirty="0">
                    <a:solidFill>
                      <a:srgbClr val="00B050"/>
                    </a:solidFill>
                  </a:rPr>
                  <a:t>deslocamento</a:t>
                </a:r>
                <a:r>
                  <a:rPr lang="pt-BR" b="1" i="1" dirty="0">
                    <a:solidFill>
                      <a:srgbClr val="0070C0"/>
                    </a:solidFill>
                  </a:rPr>
                  <a:t> a partir de um </a:t>
                </a:r>
                <a:r>
                  <a:rPr lang="pt-BR" b="1" i="1" dirty="0">
                    <a:solidFill>
                      <a:srgbClr val="00B050"/>
                    </a:solidFill>
                  </a:rPr>
                  <a:t>ponto especifico</a:t>
                </a:r>
                <a:r>
                  <a:rPr lang="pt-BR" dirty="0"/>
                  <a:t>, obtém-se o </a:t>
                </a:r>
                <a:r>
                  <a:rPr lang="pt-BR" b="1" i="1" dirty="0">
                    <a:solidFill>
                      <a:srgbClr val="00B050"/>
                    </a:solidFill>
                  </a:rPr>
                  <a:t>maior incremento </a:t>
                </a:r>
                <a:r>
                  <a:rPr lang="pt-BR" b="1" i="1" dirty="0">
                    <a:solidFill>
                      <a:srgbClr val="0070C0"/>
                    </a:solidFill>
                  </a:rPr>
                  <a:t>possível no valor de uma função</a:t>
                </a:r>
                <a:r>
                  <a:rPr lang="pt-BR" dirty="0"/>
                  <a:t>, </a:t>
                </a:r>
                <a14:m>
                  <m:oMath xmlns:m="http://schemas.openxmlformats.org/officeDocument/2006/math">
                    <m:r>
                      <a:rPr lang="pt-BR" b="0" i="1">
                        <a:latin typeface="Cambria Math" panose="02040503050406030204" pitchFamily="18" charset="0"/>
                      </a:rPr>
                      <m:t>𝑓</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Se, a cada novo ponto, calcularmos o vetor gradiente e adicionarmos uma fração dele ao ponto atual, teremos um novo ponto que leva a um valor da função maior do que o valor anterior.</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gradiente indica a </a:t>
                </a:r>
                <a:r>
                  <a:rPr lang="pt-BR" b="1" i="1" dirty="0"/>
                  <a:t>direção</a:t>
                </a:r>
                <a:r>
                  <a:rPr lang="pt-BR" dirty="0"/>
                  <a:t> na qual, </a:t>
                </a:r>
                <a:r>
                  <a:rPr lang="pt-BR" b="1" i="1" dirty="0">
                    <a:solidFill>
                      <a:srgbClr val="0070C0"/>
                    </a:solidFill>
                  </a:rPr>
                  <a:t>por </a:t>
                </a:r>
                <a:r>
                  <a:rPr lang="pt-BR" b="1" i="1" dirty="0">
                    <a:solidFill>
                      <a:srgbClr val="00B050"/>
                    </a:solidFill>
                  </a:rPr>
                  <a:t>deslocamento</a:t>
                </a:r>
                <a:r>
                  <a:rPr lang="pt-BR" b="1" i="1" dirty="0">
                    <a:solidFill>
                      <a:srgbClr val="0070C0"/>
                    </a:solidFill>
                  </a:rPr>
                  <a:t> a partir de um </a:t>
                </a:r>
                <a:r>
                  <a:rPr lang="pt-BR" b="1" i="1" dirty="0">
                    <a:solidFill>
                      <a:srgbClr val="00B050"/>
                    </a:solidFill>
                  </a:rPr>
                  <a:t>ponto especifico</a:t>
                </a:r>
                <a:r>
                  <a:rPr lang="pt-BR" dirty="0"/>
                  <a:t>, obtém-se o </a:t>
                </a:r>
                <a:r>
                  <a:rPr lang="pt-BR" b="1" i="1" dirty="0">
                    <a:solidFill>
                      <a:srgbClr val="00B050"/>
                    </a:solidFill>
                  </a:rPr>
                  <a:t>maior incremento </a:t>
                </a:r>
                <a:r>
                  <a:rPr lang="pt-BR" b="1" i="1" dirty="0">
                    <a:solidFill>
                      <a:srgbClr val="0070C0"/>
                    </a:solidFill>
                  </a:rPr>
                  <a:t>possível no valor de uma função</a:t>
                </a:r>
                <a:r>
                  <a:rPr lang="pt-BR" dirty="0"/>
                  <a:t>, </a:t>
                </a:r>
                <a:r>
                  <a:rPr lang="pt-BR" b="0" i="0">
                    <a:latin typeface="Cambria Math" panose="02040503050406030204" pitchFamily="18" charset="0"/>
                  </a:rPr>
                  <a:t>𝑓(</a:t>
                </a:r>
                <a:r>
                  <a:rPr lang="pt-BR" b="1" i="0">
                    <a:latin typeface="Cambria Math" panose="02040503050406030204" pitchFamily="18" charset="0"/>
                  </a:rPr>
                  <a:t>𝒙</a:t>
                </a:r>
                <a:r>
                  <a:rPr lang="pt-BR" b="0" i="0">
                    <a:latin typeface="Cambria Math" panose="02040503050406030204" pitchFamily="18" charset="0"/>
                  </a:rPr>
                  <a:t>)</a:t>
                </a:r>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Se, a cada novo ponto, calcularmos o vetor gradiente e adicionarmos uma fração dele ao ponto atual, teremos um novo ponto que leva a um valor da função maior do que o valor anterior.</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4153602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gradiente indica a </a:t>
                </a:r>
                <a:r>
                  <a:rPr lang="pt-BR" b="1" i="1" dirty="0"/>
                  <a:t>direção</a:t>
                </a:r>
                <a:r>
                  <a:rPr lang="pt-BR" dirty="0"/>
                  <a:t> na qual, </a:t>
                </a:r>
                <a:r>
                  <a:rPr lang="pt-BR" b="1" i="1" dirty="0">
                    <a:solidFill>
                      <a:srgbClr val="0070C0"/>
                    </a:solidFill>
                  </a:rPr>
                  <a:t>por </a:t>
                </a:r>
                <a:r>
                  <a:rPr lang="pt-BR" b="1" i="1" dirty="0">
                    <a:solidFill>
                      <a:srgbClr val="00B050"/>
                    </a:solidFill>
                  </a:rPr>
                  <a:t>deslocamento</a:t>
                </a:r>
                <a:r>
                  <a:rPr lang="pt-BR" b="1" i="1" dirty="0">
                    <a:solidFill>
                      <a:srgbClr val="0070C0"/>
                    </a:solidFill>
                  </a:rPr>
                  <a:t> a partir de um </a:t>
                </a:r>
                <a:r>
                  <a:rPr lang="pt-BR" b="1" i="1" dirty="0">
                    <a:solidFill>
                      <a:srgbClr val="00B050"/>
                    </a:solidFill>
                  </a:rPr>
                  <a:t>ponto especifico</a:t>
                </a:r>
                <a:r>
                  <a:rPr lang="pt-BR" dirty="0"/>
                  <a:t>, obtém-se o </a:t>
                </a:r>
                <a:r>
                  <a:rPr lang="pt-BR" b="1" i="1" dirty="0">
                    <a:solidFill>
                      <a:srgbClr val="00B050"/>
                    </a:solidFill>
                  </a:rPr>
                  <a:t>maior incremento </a:t>
                </a:r>
                <a:r>
                  <a:rPr lang="pt-BR" b="1" i="1" dirty="0">
                    <a:solidFill>
                      <a:srgbClr val="0070C0"/>
                    </a:solidFill>
                  </a:rPr>
                  <a:t>possível no valor de uma função</a:t>
                </a:r>
                <a:r>
                  <a:rPr lang="pt-BR" dirty="0"/>
                  <a:t>, </a:t>
                </a:r>
                <a14:m>
                  <m:oMath xmlns:m="http://schemas.openxmlformats.org/officeDocument/2006/math">
                    <m:r>
                      <a:rPr lang="pt-BR" b="0" i="1">
                        <a:latin typeface="Cambria Math" panose="02040503050406030204" pitchFamily="18" charset="0"/>
                      </a:rPr>
                      <m:t>𝑓</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Se, a cada novo ponto, calcularmos o vetor gradiente e adicionarmos uma fração dele ao ponto atual, teremos um novo ponto que leva a um valor da função maior do que o valor anterior.</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gradiente indica a </a:t>
                </a:r>
                <a:r>
                  <a:rPr lang="pt-BR" b="1" i="1" dirty="0"/>
                  <a:t>direção</a:t>
                </a:r>
                <a:r>
                  <a:rPr lang="pt-BR" dirty="0"/>
                  <a:t> na qual, </a:t>
                </a:r>
                <a:r>
                  <a:rPr lang="pt-BR" b="1" i="1" dirty="0">
                    <a:solidFill>
                      <a:srgbClr val="0070C0"/>
                    </a:solidFill>
                  </a:rPr>
                  <a:t>por </a:t>
                </a:r>
                <a:r>
                  <a:rPr lang="pt-BR" b="1" i="1" dirty="0">
                    <a:solidFill>
                      <a:srgbClr val="00B050"/>
                    </a:solidFill>
                  </a:rPr>
                  <a:t>deslocamento</a:t>
                </a:r>
                <a:r>
                  <a:rPr lang="pt-BR" b="1" i="1" dirty="0">
                    <a:solidFill>
                      <a:srgbClr val="0070C0"/>
                    </a:solidFill>
                  </a:rPr>
                  <a:t> a partir de um </a:t>
                </a:r>
                <a:r>
                  <a:rPr lang="pt-BR" b="1" i="1" dirty="0">
                    <a:solidFill>
                      <a:srgbClr val="00B050"/>
                    </a:solidFill>
                  </a:rPr>
                  <a:t>ponto especifico</a:t>
                </a:r>
                <a:r>
                  <a:rPr lang="pt-BR" dirty="0"/>
                  <a:t>, obtém-se o </a:t>
                </a:r>
                <a:r>
                  <a:rPr lang="pt-BR" b="1" i="1" dirty="0">
                    <a:solidFill>
                      <a:srgbClr val="00B050"/>
                    </a:solidFill>
                  </a:rPr>
                  <a:t>maior incremento </a:t>
                </a:r>
                <a:r>
                  <a:rPr lang="pt-BR" b="1" i="1" dirty="0">
                    <a:solidFill>
                      <a:srgbClr val="0070C0"/>
                    </a:solidFill>
                  </a:rPr>
                  <a:t>possível no valor de uma função</a:t>
                </a:r>
                <a:r>
                  <a:rPr lang="pt-BR" dirty="0"/>
                  <a:t>, </a:t>
                </a:r>
                <a:r>
                  <a:rPr lang="pt-BR" b="0" i="0">
                    <a:latin typeface="Cambria Math" panose="02040503050406030204" pitchFamily="18" charset="0"/>
                  </a:rPr>
                  <a:t>𝑓(</a:t>
                </a:r>
                <a:r>
                  <a:rPr lang="pt-BR" b="1" i="0">
                    <a:latin typeface="Cambria Math" panose="02040503050406030204" pitchFamily="18" charset="0"/>
                  </a:rPr>
                  <a:t>𝒙</a:t>
                </a:r>
                <a:r>
                  <a:rPr lang="pt-BR" b="0" i="0">
                    <a:latin typeface="Cambria Math" panose="02040503050406030204" pitchFamily="18" charset="0"/>
                  </a:rPr>
                  <a:t>)</a:t>
                </a:r>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Se, a cada novo ponto, calcularmos o vetor gradiente e adicionarmos uma fração dele ao ponto atual, teremos um novo ponto que leva a um valor da função maior do que o valor anterior.</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2144632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Na maioria das aplicações práticas de gradiente descendente, como treinamento des redes neurais, subtrair o gradiente total do valor anterior do vetor de pesos será um</a:t>
                </a:r>
                <a:r>
                  <a:rPr lang="pt-BR" baseline="0" dirty="0"/>
                  <a:t> passo </a:t>
                </a:r>
                <a:r>
                  <a:rPr lang="pt-BR" dirty="0"/>
                  <a:t>muito grande. É muito provável que ultrapassemos o ponto de mínimo.</a:t>
                </a:r>
                <a:endParaRPr lang="pt-BR" b="0" i="0" dirty="0">
                  <a:latin typeface="Cambria Math" panose="02040503050406030204" pitchFamily="18" charset="0"/>
                  <a:ea typeface="Cambria Math" panose="02040503050406030204" pitchFamily="18" charset="0"/>
                </a:endParaRP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o vetor gradiente para encontrar o ponto de máximo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dirty="0"/>
                  <a:t>Referências gradiente descendente e derivadas direcionais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[1] https://eli.thegreenplace.net/2016/understanding-gradient-descent</a:t>
                </a:r>
              </a:p>
              <a:p>
                <a:endParaRPr lang="nl-BE" b="0" i="0" dirty="0"/>
              </a:p>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a:p>
                <a:endParaRPr lang="pt-BR" dirty="0"/>
              </a:p>
            </p:txBody>
          </p:sp>
        </mc:Choice>
        <mc:Fallback xmlns="">
          <p:sp>
            <p:nvSpPr>
              <p:cNvPr id="3" name="Espaço Reservado para Anotações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Na maioria das aplicações práticas de gradiente descendente, como treinamento des redes neurais, subtrair o gradiente total do valor anterior do vetor de pesos será um</a:t>
                </a:r>
                <a:r>
                  <a:rPr lang="pt-BR" baseline="0" dirty="0"/>
                  <a:t> passo </a:t>
                </a:r>
                <a:r>
                  <a:rPr lang="pt-BR" dirty="0"/>
                  <a:t>muito grande. É muito provável que ultrapassemos o ponto de mínimo.</a:t>
                </a:r>
                <a:endParaRPr lang="pt-BR" b="0" i="0" dirty="0">
                  <a:latin typeface="Cambria Math" panose="02040503050406030204" pitchFamily="18" charset="0"/>
                  <a:ea typeface="Cambria Math" panose="02040503050406030204" pitchFamily="18" charset="0"/>
                </a:endParaRPr>
              </a:p>
              <a:p>
                <a:endParaRPr lang="pt-BR" b="0" i="0" dirty="0">
                  <a:latin typeface="Cambria Math" panose="02040503050406030204" pitchFamily="18" charset="0"/>
                  <a:ea typeface="Cambria Math" panose="02040503050406030204" pitchFamily="18" charset="0"/>
                </a:endParaRPr>
              </a:p>
              <a:p>
                <a:r>
                  <a:rPr lang="pt-BR" b="0" i="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o vetor gradiente para encontrar o ponto de máximo de </a:t>
                </a:r>
                <a:r>
                  <a:rPr lang="pt-BR" i="0">
                    <a:latin typeface="Cambria Math" panose="02040503050406030204" pitchFamily="18" charset="0"/>
                  </a:rPr>
                  <a:t>𝑓(𝑥_0,𝑥_1,…,𝑥_𝐾 )</a:t>
                </a:r>
                <a:r>
                  <a:rPr lang="pt-BR" dirty="0"/>
                  <a:t> é conhecido como </a:t>
                </a:r>
                <a:r>
                  <a:rPr lang="pt-BR" b="1" i="1" dirty="0"/>
                  <a:t>gradiente ascendente</a:t>
                </a:r>
                <a:r>
                  <a:rPr lang="pt-BR" dirty="0"/>
                  <a:t>.</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dirty="0"/>
                  <a:t>Referências gradiente descendente e derivadas direcionais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[1] https://eli.thegreenplace.net/2016/understanding-gradient-descent</a:t>
                </a:r>
              </a:p>
              <a:p>
                <a:endParaRPr lang="nl-BE" b="0" i="0" dirty="0"/>
              </a:p>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4062200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14/09/2023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14/09/2023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14/09/2023</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14/09/2023</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14/09/2023</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14/09/2023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14/09/2023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14/09/2023</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colab.research.google.com/github/zz4fap/t319_aprendizado_de_maquina/blob/main/notebooks/regression/exemplo_regressao_linear_gradiente_descendente_batelada.ipynb"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colab.research.google.com/github/zz4fap/t319_aprendizado_de_maquina/blob/main/notebooks/regression/exemplo_regressao_linear_gradiente_descendente.ipynb"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colab.research.google.com/github/zz4fap/t319_aprendizado_de_maquina/blob/main/notebooks/regression/gd_versions/batch_gradient_descent_with_figures.ipynb"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notebooks/regression/gd_versions/stocastic_gradient_descent_with_figures.ipynb" TargetMode="External"/><Relationship Id="rId7" Type="http://schemas.openxmlformats.org/officeDocument/2006/relationships/image" Target="../media/image27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colab.research.google.com/github/zz4fap/t319_aprendizado_de_maquina/blob/main/notebooks/regression/gd_versions/mini_batch_gradient_descent_with_figures.ipynb" TargetMode="External"/><Relationship Id="rId7"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341.png"/><Relationship Id="rId4" Type="http://schemas.openxmlformats.org/officeDocument/2006/relationships/image" Target="../media/image40.png"/><Relationship Id="rId9"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3.ipynb"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31.png"/><Relationship Id="rId7" Type="http://schemas.openxmlformats.org/officeDocument/2006/relationships/image" Target="../media/image420.png"/><Relationship Id="rId2" Type="http://schemas.openxmlformats.org/officeDocument/2006/relationships/image" Target="../media/image411.png"/><Relationship Id="rId1" Type="http://schemas.openxmlformats.org/officeDocument/2006/relationships/slideLayout" Target="../slideLayouts/slideLayout2.xml"/><Relationship Id="rId6" Type="http://schemas.openxmlformats.org/officeDocument/2006/relationships/image" Target="../media/image260.png"/></Relationships>
</file>

<file path=ppt/slides/_rels/slide61.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NULL"/><Relationship Id="rId9" Type="http://schemas.openxmlformats.org/officeDocument/2006/relationships/image" Target="NULL"/></Relationships>
</file>

<file path=ppt/slides/_rels/slide6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6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6A6E16-FA68-C90C-25D9-3B2F1D22E336}"/>
              </a:ext>
            </a:extLst>
          </p:cNvPr>
          <p:cNvSpPr>
            <a:spLocks noGrp="1"/>
          </p:cNvSpPr>
          <p:nvPr>
            <p:ph type="title"/>
          </p:nvPr>
        </p:nvSpPr>
        <p:spPr/>
        <p:txBody>
          <a:bodyPr/>
          <a:lstStyle/>
          <a:p>
            <a:r>
              <a:rPr lang="pt-BR" dirty="0"/>
              <a:t>Algoritmo do gradiente ascendente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F4CFF64-3CF3-BFF9-12BE-F44727B204DE}"/>
                  </a:ext>
                </a:extLst>
              </p:cNvPr>
              <p:cNvSpPr>
                <a:spLocks noGrp="1"/>
              </p:cNvSpPr>
              <p:nvPr>
                <p:ph idx="1"/>
              </p:nvPr>
            </p:nvSpPr>
            <p:spPr>
              <a:xfrm>
                <a:off x="5345723" y="1825624"/>
                <a:ext cx="6672106" cy="5032375"/>
              </a:xfrm>
            </p:spPr>
            <p:txBody>
              <a:bodyPr/>
              <a:lstStyle/>
              <a:p>
                <a:r>
                  <a:rPr lang="pt-BR" dirty="0"/>
                  <a:t>Se o vetor gradiente de </a:t>
                </a:r>
                <a14:m>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a14:m>
                <a:r>
                  <a:rPr lang="pt-BR" dirty="0"/>
                  <a:t> em um </a:t>
                </a:r>
                <a:r>
                  <a:rPr lang="pt-BR" b="1" i="1" dirty="0">
                    <a:solidFill>
                      <a:srgbClr val="00B050"/>
                    </a:solidFill>
                  </a:rPr>
                  <a:t>ponto</a:t>
                </a:r>
                <a:r>
                  <a:rPr lang="pt-BR" dirty="0"/>
                  <a:t> </a:t>
                </a:r>
                <a14:m>
                  <m:oMath xmlns:m="http://schemas.openxmlformats.org/officeDocument/2006/math">
                    <m:r>
                      <a:rPr lang="pt-BR" b="0" i="1" smtClean="0">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oMath>
                </a14:m>
                <a:r>
                  <a:rPr lang="pt-BR" dirty="0"/>
                  <a:t> qualquer dá a </a:t>
                </a:r>
                <a:r>
                  <a:rPr lang="pt-BR" b="1" i="1" dirty="0">
                    <a:solidFill>
                      <a:srgbClr val="7030A0"/>
                    </a:solidFill>
                  </a:rPr>
                  <a:t>inclinação da reta tangente à função naquele </a:t>
                </a:r>
                <a:r>
                  <a:rPr lang="pt-BR" b="1" i="1" dirty="0">
                    <a:solidFill>
                      <a:srgbClr val="00B050"/>
                    </a:solidFill>
                  </a:rPr>
                  <a:t>ponto</a:t>
                </a:r>
                <a:r>
                  <a:rPr lang="pt-BR" dirty="0"/>
                  <a:t>.</a:t>
                </a:r>
              </a:p>
              <a:p>
                <a:r>
                  <a:rPr lang="pt-BR" dirty="0"/>
                  <a:t>Então, nesse </a:t>
                </a:r>
                <a:r>
                  <a:rPr lang="pt-BR" b="1" i="1" dirty="0">
                    <a:solidFill>
                      <a:srgbClr val="00B050"/>
                    </a:solidFill>
                  </a:rPr>
                  <a:t>ponto</a:t>
                </a:r>
                <a:r>
                  <a:rPr lang="pt-BR" dirty="0"/>
                  <a:t>, um valor de gradiente:</a:t>
                </a:r>
              </a:p>
              <a:p>
                <a:pPr lvl="1">
                  <a:buFont typeface="Wingdings" panose="05000000000000000000" pitchFamily="2" charset="2"/>
                  <a:buChar char="§"/>
                </a:pPr>
                <a:r>
                  <a:rPr lang="pt-BR" dirty="0"/>
                  <a:t>+ (reta com inclinação positiva) indica que o </a:t>
                </a:r>
                <a:r>
                  <a:rPr lang="pt-BR" b="1" i="1" dirty="0">
                    <a:solidFill>
                      <a:srgbClr val="00B050"/>
                    </a:solidFill>
                  </a:rPr>
                  <a:t>ponto de máximo esta à frente do ponto atual</a:t>
                </a:r>
                <a:r>
                  <a:rPr lang="pt-BR" dirty="0"/>
                  <a:t>. </a:t>
                </a:r>
              </a:p>
              <a:p>
                <a:pPr lvl="1">
                  <a:buFont typeface="Wingdings" panose="05000000000000000000" pitchFamily="2" charset="2"/>
                  <a:buChar char="§"/>
                </a:pPr>
                <a:r>
                  <a:rPr lang="pt-BR" dirty="0"/>
                  <a:t>- (reta com inclinação negativa) indica que o </a:t>
                </a:r>
                <a:r>
                  <a:rPr lang="pt-BR" b="1" i="1" dirty="0">
                    <a:solidFill>
                      <a:srgbClr val="00B050"/>
                    </a:solidFill>
                  </a:rPr>
                  <a:t>ponto de máximo está atrás do ponto atual</a:t>
                </a:r>
                <a:r>
                  <a:rPr lang="pt-BR" dirty="0"/>
                  <a:t>.</a:t>
                </a:r>
              </a:p>
              <a:p>
                <a:pPr lvl="1">
                  <a:buFont typeface="Wingdings" panose="05000000000000000000" pitchFamily="2" charset="2"/>
                  <a:buChar char="§"/>
                </a:pPr>
                <a:r>
                  <a:rPr lang="pt-BR" dirty="0"/>
                  <a:t>0 (reta com inclinação nula) indica que </a:t>
                </a:r>
                <a:r>
                  <a:rPr lang="pt-BR" b="1" i="1" dirty="0">
                    <a:solidFill>
                      <a:srgbClr val="00B050"/>
                    </a:solidFill>
                  </a:rPr>
                  <a:t>ponto de máximo foi encontrado</a:t>
                </a:r>
                <a:r>
                  <a:rPr lang="pt-BR" dirty="0"/>
                  <a:t>.</a:t>
                </a:r>
              </a:p>
            </p:txBody>
          </p:sp>
        </mc:Choice>
        <mc:Fallback xmlns="">
          <p:sp>
            <p:nvSpPr>
              <p:cNvPr id="3" name="Espaço Reservado para Conteúdo 2">
                <a:extLst>
                  <a:ext uri="{FF2B5EF4-FFF2-40B4-BE49-F238E27FC236}">
                    <a16:creationId xmlns:a16="http://schemas.microsoft.com/office/drawing/2014/main" id="{EF4CFF64-3CF3-BFF9-12BE-F44727B204DE}"/>
                  </a:ext>
                </a:extLst>
              </p:cNvPr>
              <p:cNvSpPr>
                <a:spLocks noGrp="1" noRot="1" noChangeAspect="1" noMove="1" noResize="1" noEditPoints="1" noAdjustHandles="1" noChangeArrowheads="1" noChangeShapeType="1" noTextEdit="1"/>
              </p:cNvSpPr>
              <p:nvPr>
                <p:ph idx="1"/>
              </p:nvPr>
            </p:nvSpPr>
            <p:spPr>
              <a:xfrm>
                <a:off x="5345723" y="1825624"/>
                <a:ext cx="6672106" cy="5032375"/>
              </a:xfrm>
              <a:blipFill>
                <a:blip r:embed="rId3"/>
                <a:stretch>
                  <a:fillRect l="-1645" t="-1937" r="-640"/>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178A3198-D0E5-C5EC-1EF3-5BE27A2F1D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23" r="1941" b="49468"/>
          <a:stretch/>
        </p:blipFill>
        <p:spPr>
          <a:xfrm>
            <a:off x="284703" y="2618470"/>
            <a:ext cx="4983982" cy="2626770"/>
          </a:xfrm>
          <a:prstGeom prst="rect">
            <a:avLst/>
          </a:prstGeom>
        </p:spPr>
      </p:pic>
    </p:spTree>
    <p:extLst>
      <p:ext uri="{BB962C8B-B14F-4D97-AF65-F5344CB8AC3E}">
        <p14:creationId xmlns:p14="http://schemas.microsoft.com/office/powerpoint/2010/main" val="912559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6A6E16-FA68-C90C-25D9-3B2F1D22E336}"/>
              </a:ext>
            </a:extLst>
          </p:cNvPr>
          <p:cNvSpPr>
            <a:spLocks noGrp="1"/>
          </p:cNvSpPr>
          <p:nvPr>
            <p:ph type="title"/>
          </p:nvPr>
        </p:nvSpPr>
        <p:spPr/>
        <p:txBody>
          <a:bodyPr/>
          <a:lstStyle/>
          <a:p>
            <a:r>
              <a:rPr lang="pt-BR" dirty="0"/>
              <a:t>Algoritmo do gradiente ascendente</a:t>
            </a:r>
          </a:p>
        </p:txBody>
      </p:sp>
      <p:sp>
        <p:nvSpPr>
          <p:cNvPr id="3" name="Espaço Reservado para Conteúdo 2">
            <a:extLst>
              <a:ext uri="{FF2B5EF4-FFF2-40B4-BE49-F238E27FC236}">
                <a16:creationId xmlns:a16="http://schemas.microsoft.com/office/drawing/2014/main" id="{EF4CFF64-3CF3-BFF9-12BE-F44727B204DE}"/>
              </a:ext>
            </a:extLst>
          </p:cNvPr>
          <p:cNvSpPr>
            <a:spLocks noGrp="1"/>
          </p:cNvSpPr>
          <p:nvPr>
            <p:ph idx="1"/>
          </p:nvPr>
        </p:nvSpPr>
        <p:spPr>
          <a:xfrm>
            <a:off x="5345723" y="1825624"/>
            <a:ext cx="6672106" cy="5032375"/>
          </a:xfrm>
        </p:spPr>
        <p:txBody>
          <a:bodyPr>
            <a:normAutofit/>
          </a:bodyPr>
          <a:lstStyle/>
          <a:p>
            <a:r>
              <a:rPr lang="pt-BR" dirty="0"/>
              <a:t>Portanto, </a:t>
            </a:r>
            <a:r>
              <a:rPr lang="pt-BR" b="1" i="1" dirty="0">
                <a:solidFill>
                  <a:srgbClr val="00B050"/>
                </a:solidFill>
              </a:rPr>
              <a:t>seguindo na direção </a:t>
            </a:r>
            <a:r>
              <a:rPr lang="pt-BR" dirty="0"/>
              <a:t>indicada pelo </a:t>
            </a:r>
            <a:r>
              <a:rPr lang="pt-BR" b="1" i="1" dirty="0">
                <a:solidFill>
                  <a:srgbClr val="00B050"/>
                </a:solidFill>
              </a:rPr>
              <a:t>vetor gradiente</a:t>
            </a:r>
            <a:r>
              <a:rPr lang="pt-BR" dirty="0"/>
              <a:t>, </a:t>
            </a:r>
            <a:r>
              <a:rPr lang="pt-BR" b="1" i="1" dirty="0">
                <a:solidFill>
                  <a:srgbClr val="00B050"/>
                </a:solidFill>
              </a:rPr>
              <a:t>chegamos</a:t>
            </a:r>
            <a:r>
              <a:rPr lang="pt-BR" dirty="0"/>
              <a:t> ao </a:t>
            </a:r>
            <a:r>
              <a:rPr lang="pt-BR" b="1" i="1" dirty="0">
                <a:solidFill>
                  <a:srgbClr val="00B050"/>
                </a:solidFill>
              </a:rPr>
              <a:t>ponto de máximo da função</a:t>
            </a:r>
            <a:r>
              <a:rPr lang="pt-BR" dirty="0"/>
              <a:t>. </a:t>
            </a:r>
          </a:p>
          <a:p>
            <a:r>
              <a:rPr lang="pt-BR" dirty="0"/>
              <a:t>Um algoritmo </a:t>
            </a:r>
            <a:r>
              <a:rPr lang="pt-BR" b="1" i="1" dirty="0">
                <a:solidFill>
                  <a:srgbClr val="7030A0"/>
                </a:solidFill>
              </a:rPr>
              <a:t>iterativo</a:t>
            </a:r>
            <a:r>
              <a:rPr lang="pt-BR" b="1" i="1" dirty="0"/>
              <a:t> </a:t>
            </a:r>
            <a:r>
              <a:rPr lang="pt-BR" dirty="0"/>
              <a:t>de otimização que </a:t>
            </a:r>
            <a:r>
              <a:rPr lang="pt-BR" b="1" i="1" dirty="0">
                <a:solidFill>
                  <a:srgbClr val="00B050"/>
                </a:solidFill>
              </a:rPr>
              <a:t>siga a direção </a:t>
            </a:r>
            <a:r>
              <a:rPr lang="pt-BR" dirty="0"/>
              <a:t>indicada pelo </a:t>
            </a:r>
            <a:r>
              <a:rPr lang="pt-BR" b="1" i="1" dirty="0">
                <a:solidFill>
                  <a:srgbClr val="00B050"/>
                </a:solidFill>
              </a:rPr>
              <a:t>vetor gradiente</a:t>
            </a:r>
            <a:r>
              <a:rPr lang="pt-BR" dirty="0"/>
              <a:t> para encontrar o </a:t>
            </a:r>
            <a:r>
              <a:rPr lang="pt-BR" b="1" i="1" dirty="0">
                <a:solidFill>
                  <a:srgbClr val="00B050"/>
                </a:solidFill>
              </a:rPr>
              <a:t>ponto de máximo</a:t>
            </a:r>
            <a:r>
              <a:rPr lang="pt-BR" b="1" i="1" dirty="0"/>
              <a:t> </a:t>
            </a:r>
            <a:r>
              <a:rPr lang="pt-BR" dirty="0"/>
              <a:t>de uma função é conhecido como </a:t>
            </a:r>
            <a:r>
              <a:rPr lang="pt-BR" b="1" i="1" dirty="0">
                <a:solidFill>
                  <a:srgbClr val="00B0F0"/>
                </a:solidFill>
              </a:rPr>
              <a:t>gradiente ascendente</a:t>
            </a:r>
            <a:r>
              <a:rPr lang="pt-BR" dirty="0"/>
              <a:t>.</a:t>
            </a:r>
          </a:p>
          <a:p>
            <a:r>
              <a:rPr lang="pt-BR" dirty="0"/>
              <a:t>Mas como ele funciona?</a:t>
            </a:r>
          </a:p>
          <a:p>
            <a:endParaRPr lang="pt-BR" dirty="0"/>
          </a:p>
        </p:txBody>
      </p:sp>
      <p:pic>
        <p:nvPicPr>
          <p:cNvPr id="5" name="Imagem 4">
            <a:extLst>
              <a:ext uri="{FF2B5EF4-FFF2-40B4-BE49-F238E27FC236}">
                <a16:creationId xmlns:a16="http://schemas.microsoft.com/office/drawing/2014/main" id="{178A3198-D0E5-C5EC-1EF3-5BE27A2F1D1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23" r="1941" b="49468"/>
          <a:stretch/>
        </p:blipFill>
        <p:spPr>
          <a:xfrm>
            <a:off x="284703" y="2618470"/>
            <a:ext cx="4983982" cy="2626770"/>
          </a:xfrm>
          <a:prstGeom prst="rect">
            <a:avLst/>
          </a:prstGeom>
        </p:spPr>
      </p:pic>
    </p:spTree>
    <p:extLst>
      <p:ext uri="{BB962C8B-B14F-4D97-AF65-F5344CB8AC3E}">
        <p14:creationId xmlns:p14="http://schemas.microsoft.com/office/powerpoint/2010/main" val="1702250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E1313D-73E1-5AD7-D9CF-17C82B9BBD80}"/>
              </a:ext>
            </a:extLst>
          </p:cNvPr>
          <p:cNvSpPr>
            <a:spLocks noGrp="1"/>
          </p:cNvSpPr>
          <p:nvPr>
            <p:ph type="title"/>
          </p:nvPr>
        </p:nvSpPr>
        <p:spPr/>
        <p:txBody>
          <a:bodyPr/>
          <a:lstStyle/>
          <a:p>
            <a:r>
              <a:rPr lang="pt-BR" dirty="0"/>
              <a:t>Algoritmo do gradiente ascendente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CA6F2C7-69AE-6A03-0B78-B66A8DDCAF72}"/>
                  </a:ext>
                </a:extLst>
              </p:cNvPr>
              <p:cNvSpPr>
                <a:spLocks noGrp="1"/>
              </p:cNvSpPr>
              <p:nvPr>
                <p:ph idx="1"/>
              </p:nvPr>
            </p:nvSpPr>
            <p:spPr>
              <a:xfrm>
                <a:off x="838200" y="1825624"/>
                <a:ext cx="11159531" cy="5032376"/>
              </a:xfrm>
            </p:spPr>
            <p:txBody>
              <a:bodyPr>
                <a:normAutofit lnSpcReduction="10000"/>
              </a:bodyPr>
              <a:lstStyle/>
              <a:p>
                <a:r>
                  <a:rPr lang="pt-BR" dirty="0"/>
                  <a:t>Inicializa-se o argumento </a:t>
                </a:r>
                <a14:m>
                  <m:oMath xmlns:m="http://schemas.openxmlformats.org/officeDocument/2006/math">
                    <m:r>
                      <a:rPr lang="pt-BR" b="0" i="1" smtClean="0">
                        <a:latin typeface="Cambria Math" panose="02040503050406030204" pitchFamily="18" charset="0"/>
                      </a:rPr>
                      <m:t>𝑥</m:t>
                    </m:r>
                    <m:r>
                      <a:rPr lang="pt-BR" b="0" i="1" smtClean="0">
                        <a:latin typeface="Cambria Math" panose="02040503050406030204" pitchFamily="18" charset="0"/>
                      </a:rPr>
                      <m:t>(0)</m:t>
                    </m:r>
                  </m:oMath>
                </a14:m>
                <a:r>
                  <a:rPr lang="pt-BR" dirty="0"/>
                  <a:t> com um valor arbitrário, em geral, </a:t>
                </a:r>
                <a:r>
                  <a:rPr lang="pt-BR" b="1" i="1" dirty="0">
                    <a:solidFill>
                      <a:srgbClr val="00B050"/>
                    </a:solidFill>
                  </a:rPr>
                  <a:t>aleatório</a:t>
                </a:r>
                <a:r>
                  <a:rPr lang="pt-BR" dirty="0"/>
                  <a:t>.</a:t>
                </a:r>
              </a:p>
              <a:p>
                <a:r>
                  <a:rPr lang="pt-BR" dirty="0"/>
                  <a:t>A cada </a:t>
                </a:r>
                <a:r>
                  <a:rPr lang="pt-BR" b="1" i="1" dirty="0"/>
                  <a:t>iteração</a:t>
                </a:r>
                <a:r>
                  <a:rPr lang="pt-BR" dirty="0"/>
                  <a:t>, </a:t>
                </a:r>
                <a14:m>
                  <m:oMath xmlns:m="http://schemas.openxmlformats.org/officeDocument/2006/math">
                    <m:r>
                      <a:rPr lang="pt-BR" b="0" i="1" smtClean="0">
                        <a:latin typeface="Cambria Math" panose="02040503050406030204" pitchFamily="18" charset="0"/>
                      </a:rPr>
                      <m:t>𝑖</m:t>
                    </m:r>
                  </m:oMath>
                </a14:m>
                <a:r>
                  <a:rPr lang="pt-BR" dirty="0"/>
                  <a:t>, calcula-se o </a:t>
                </a:r>
                <a:r>
                  <a:rPr lang="pt-BR" b="1" i="1" dirty="0"/>
                  <a:t>vetor gradiente </a:t>
                </a:r>
                <a:r>
                  <a:rPr lang="pt-BR" dirty="0"/>
                  <a:t>da função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a14:m>
                <a:r>
                  <a:rPr lang="pt-BR" dirty="0"/>
                  <a:t> no ponto atual, </a:t>
                </a:r>
                <a14:m>
                  <m:oMath xmlns:m="http://schemas.openxmlformats.org/officeDocument/2006/math">
                    <m:r>
                      <a:rPr lang="pt-BR" b="0" i="1" smtClean="0">
                        <a:latin typeface="Cambria Math" panose="02040503050406030204" pitchFamily="18" charset="0"/>
                      </a:rPr>
                      <m:t>𝑥</m:t>
                    </m:r>
                    <m:r>
                      <a:rPr lang="pt-BR" b="0" i="0" smtClean="0">
                        <a:latin typeface="Cambria Math" panose="02040503050406030204" pitchFamily="18" charset="0"/>
                      </a:rPr>
                      <m:t>(</m:t>
                    </m:r>
                    <m:r>
                      <a:rPr lang="pt-BR" b="0" i="1" smtClean="0">
                        <a:latin typeface="Cambria Math" panose="02040503050406030204" pitchFamily="18" charset="0"/>
                      </a:rPr>
                      <m:t>𝑖</m:t>
                    </m:r>
                    <m:r>
                      <a:rPr lang="pt-BR" b="0" i="0" smtClean="0">
                        <a:latin typeface="Cambria Math" panose="02040503050406030204" pitchFamily="18" charset="0"/>
                      </a:rPr>
                      <m:t>)</m:t>
                    </m:r>
                  </m:oMath>
                </a14:m>
                <a:r>
                  <a:rPr lang="pt-BR" dirty="0"/>
                  <a:t>, e atualiza-se o valor do argumento usando uma porcentagem do gradiente, ou seja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0" i="0" smtClean="0">
                          <a:latin typeface="Cambria Math" panose="02040503050406030204" pitchFamily="18" charset="0"/>
                        </a:rPr>
                        <m:t>, </m:t>
                      </m:r>
                      <m:r>
                        <a:rPr lang="pt-BR" b="0" i="1" smtClean="0">
                          <a:latin typeface="Cambria Math" panose="02040503050406030204" pitchFamily="18" charset="0"/>
                        </a:rPr>
                        <m:t>𝑖</m:t>
                      </m:r>
                      <m:r>
                        <a:rPr lang="pt-BR" b="0" i="0" smtClean="0">
                          <a:latin typeface="Cambria Math" panose="02040503050406030204" pitchFamily="18" charset="0"/>
                        </a:rPr>
                        <m:t>≥0.</m:t>
                      </m:r>
                    </m:oMath>
                  </m:oMathPara>
                </a14:m>
                <a:endParaRPr lang="pt-BR" dirty="0"/>
              </a:p>
              <a:p>
                <a:r>
                  <a:rPr lang="pt-BR" dirty="0"/>
                  <a:t>De tal forma, que a cada </a:t>
                </a:r>
                <a:r>
                  <a:rPr lang="pt-BR" b="1" i="1" dirty="0"/>
                  <a:t>iteração</a:t>
                </a:r>
                <a:r>
                  <a:rPr lang="pt-BR" dirty="0"/>
                  <a:t> se tenha</a:t>
                </a:r>
              </a:p>
              <a:p>
                <a:pPr marL="0" indent="0">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d>
                        <m:dPr>
                          <m:ctrlPr>
                            <a:rPr lang="pt-BR" i="1">
                              <a:latin typeface="Cambria Math" panose="02040503050406030204" pitchFamily="18" charset="0"/>
                            </a:rPr>
                          </m:ctrlPr>
                        </m:dPr>
                        <m:e>
                          <m:r>
                            <a:rPr lang="pt-BR" b="0" i="1">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+1)</m:t>
                          </m:r>
                        </m:e>
                      </m:d>
                      <m:r>
                        <a:rPr lang="pt-BR" b="0" i="1" smtClean="0">
                          <a:latin typeface="Cambria Math" panose="02040503050406030204" pitchFamily="18" charset="0"/>
                        </a:rPr>
                        <m:t>&gt;</m:t>
                      </m:r>
                      <m:r>
                        <a:rPr lang="pt-BR" i="1">
                          <a:latin typeface="Cambria Math" panose="02040503050406030204" pitchFamily="18" charset="0"/>
                        </a:rPr>
                        <m:t>𝑓</m:t>
                      </m:r>
                      <m:d>
                        <m:dPr>
                          <m:ctrlPr>
                            <a:rPr lang="pt-BR" i="1">
                              <a:latin typeface="Cambria Math" panose="02040503050406030204" pitchFamily="18" charset="0"/>
                            </a:rPr>
                          </m:ctrlPr>
                        </m:dPr>
                        <m:e>
                          <m:r>
                            <a:rPr lang="pt-BR" b="0" i="1">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𝑖</m:t>
                          </m:r>
                          <m:r>
                            <a:rPr lang="pt-BR" i="1">
                              <a:latin typeface="Cambria Math" panose="02040503050406030204" pitchFamily="18" charset="0"/>
                            </a:rPr>
                            <m:t>)</m:t>
                          </m:r>
                        </m:e>
                      </m:d>
                      <m:r>
                        <a:rPr lang="pt-BR" b="0" i="0" smtClean="0">
                          <a:latin typeface="Cambria Math" panose="02040503050406030204" pitchFamily="18" charset="0"/>
                        </a:rPr>
                        <m:t>, </m:t>
                      </m:r>
                      <m:r>
                        <a:rPr lang="pt-BR" b="0" i="1" smtClean="0">
                          <a:latin typeface="Cambria Math" panose="02040503050406030204" pitchFamily="18" charset="0"/>
                        </a:rPr>
                        <m:t>𝑖</m:t>
                      </m:r>
                      <m:r>
                        <a:rPr lang="pt-BR" b="0" i="0" smtClean="0">
                          <a:latin typeface="Cambria Math" panose="02040503050406030204" pitchFamily="18" charset="0"/>
                        </a:rPr>
                        <m:t>≥0.</m:t>
                      </m:r>
                    </m:oMath>
                  </m:oMathPara>
                </a14:m>
                <a:endParaRPr lang="pt-BR" dirty="0"/>
              </a:p>
              <a:p>
                <a:r>
                  <a:rPr lang="pt-BR" dirty="0"/>
                  <a:t>As iterações se repetem até que o </a:t>
                </a:r>
                <a:r>
                  <a:rPr lang="pt-BR" b="1" i="1" dirty="0">
                    <a:solidFill>
                      <a:srgbClr val="00B050"/>
                    </a:solidFill>
                  </a:rPr>
                  <a:t>ponto de máximo</a:t>
                </a:r>
                <a:r>
                  <a:rPr lang="pt-BR" dirty="0"/>
                  <a:t> seja atingido, ou seja,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b="0" i="1" smtClean="0">
                            <a:latin typeface="Cambria Math" panose="02040503050406030204" pitchFamily="18" charset="0"/>
                            <a:ea typeface="Cambria Math" panose="02040503050406030204" pitchFamily="18" charset="0"/>
                          </a:rPr>
                        </m:ctrlPr>
                      </m:dPr>
                      <m:e>
                        <m:r>
                          <a:rPr lang="pt-BR" b="0" i="1">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𝑖</m:t>
                        </m:r>
                        <m:r>
                          <a:rPr lang="pt-BR" i="1">
                            <a:latin typeface="Cambria Math" panose="02040503050406030204" pitchFamily="18" charset="0"/>
                          </a:rPr>
                          <m:t>)</m:t>
                        </m:r>
                      </m:e>
                    </m:d>
                    <m:r>
                      <a:rPr lang="pt-BR" b="0" i="1" smtClean="0">
                        <a:latin typeface="Cambria Math" panose="02040503050406030204" pitchFamily="18" charset="0"/>
                      </a:rPr>
                      <m:t>=0</m:t>
                    </m:r>
                  </m:oMath>
                </a14:m>
                <a:r>
                  <a:rPr lang="pt-BR" dirty="0"/>
                  <a:t> e, consequentemente, o argumento </a:t>
                </a:r>
                <a14:m>
                  <m:oMath xmlns:m="http://schemas.openxmlformats.org/officeDocument/2006/math">
                    <m:r>
                      <a:rPr lang="pt-BR" i="1">
                        <a:latin typeface="Cambria Math" panose="02040503050406030204" pitchFamily="18" charset="0"/>
                      </a:rPr>
                      <m:t>𝑥</m:t>
                    </m:r>
                  </m:oMath>
                </a14:m>
                <a:r>
                  <a:rPr lang="pt-BR" dirty="0"/>
                  <a:t> </a:t>
                </a:r>
                <a:r>
                  <a:rPr lang="pt-BR" b="1" i="1" dirty="0">
                    <a:solidFill>
                      <a:srgbClr val="00B050"/>
                    </a:solidFill>
                  </a:rPr>
                  <a:t>não sofra mais atualizações</a:t>
                </a:r>
                <a:r>
                  <a:rPr lang="pt-BR" dirty="0"/>
                  <a:t> (i.e., o algoritmo convergiu).</a:t>
                </a:r>
              </a:p>
              <a:p>
                <a:pPr lvl="1">
                  <a:buFont typeface="Wingdings" panose="05000000000000000000" pitchFamily="2" charset="2"/>
                  <a:buChar char="§"/>
                </a:pPr>
                <a:r>
                  <a:rPr lang="pt-BR" dirty="0"/>
                  <a:t>Chamamos de </a:t>
                </a:r>
                <a:r>
                  <a:rPr lang="pt-BR" b="1" i="1" dirty="0">
                    <a:solidFill>
                      <a:srgbClr val="7030A0"/>
                    </a:solidFill>
                  </a:rPr>
                  <a:t>convergência</a:t>
                </a:r>
                <a:r>
                  <a:rPr lang="pt-BR" dirty="0"/>
                  <a:t> quando a variação da função </a:t>
                </a:r>
                <a14:m>
                  <m:oMath xmlns:m="http://schemas.openxmlformats.org/officeDocument/2006/math">
                    <m:r>
                      <a:rPr lang="pt-BR" i="1" smtClean="0">
                        <a:latin typeface="Cambria Math" panose="02040503050406030204" pitchFamily="18" charset="0"/>
                      </a:rPr>
                      <m:t>𝑓</m:t>
                    </m:r>
                    <m:r>
                      <a:rPr lang="pt-BR" i="1" smtClean="0">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a14:m>
                <a:r>
                  <a:rPr lang="pt-BR" dirty="0"/>
                  <a:t> entre iterações consecutivas é muito pequena, ou seja, o valor é praticamente constante.</a:t>
                </a:r>
              </a:p>
            </p:txBody>
          </p:sp>
        </mc:Choice>
        <mc:Fallback xmlns="">
          <p:sp>
            <p:nvSpPr>
              <p:cNvPr id="3" name="Espaço Reservado para Conteúdo 2">
                <a:extLst>
                  <a:ext uri="{FF2B5EF4-FFF2-40B4-BE49-F238E27FC236}">
                    <a16:creationId xmlns:a16="http://schemas.microsoft.com/office/drawing/2014/main" id="{6CA6F2C7-69AE-6A03-0B78-B66A8DDCAF72}"/>
                  </a:ext>
                </a:extLst>
              </p:cNvPr>
              <p:cNvSpPr>
                <a:spLocks noGrp="1" noRot="1" noChangeAspect="1" noMove="1" noResize="1" noEditPoints="1" noAdjustHandles="1" noChangeArrowheads="1" noChangeShapeType="1" noTextEdit="1"/>
              </p:cNvSpPr>
              <p:nvPr>
                <p:ph idx="1"/>
              </p:nvPr>
            </p:nvSpPr>
            <p:spPr>
              <a:xfrm>
                <a:off x="838200" y="1825624"/>
                <a:ext cx="11159531" cy="5032376"/>
              </a:xfrm>
              <a:blipFill>
                <a:blip r:embed="rId2"/>
                <a:stretch>
                  <a:fillRect l="-984" t="-2663" r="-1093" b="-1453"/>
                </a:stretch>
              </a:blipFill>
            </p:spPr>
            <p:txBody>
              <a:bodyPr/>
              <a:lstStyle/>
              <a:p>
                <a:r>
                  <a:rPr lang="pt-BR">
                    <a:noFill/>
                  </a:rPr>
                  <a:t> </a:t>
                </a:r>
              </a:p>
            </p:txBody>
          </p:sp>
        </mc:Fallback>
      </mc:AlternateContent>
    </p:spTree>
    <p:extLst>
      <p:ext uri="{BB962C8B-B14F-4D97-AF65-F5344CB8AC3E}">
        <p14:creationId xmlns:p14="http://schemas.microsoft.com/office/powerpoint/2010/main" val="101600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0ECE9DF-4448-27E0-29A8-EA23AC2096E5}"/>
              </a:ext>
            </a:extLst>
          </p:cNvPr>
          <p:cNvSpPr>
            <a:spLocks noGrp="1"/>
          </p:cNvSpPr>
          <p:nvPr>
            <p:ph idx="1"/>
          </p:nvPr>
        </p:nvSpPr>
        <p:spPr>
          <a:xfrm>
            <a:off x="838200" y="1998496"/>
            <a:ext cx="10515600" cy="2861007"/>
          </a:xfrm>
        </p:spPr>
        <p:txBody>
          <a:bodyPr>
            <a:normAutofit/>
          </a:bodyPr>
          <a:lstStyle/>
          <a:p>
            <a:pPr marL="0" indent="0" algn="ctr">
              <a:buNone/>
            </a:pPr>
            <a:r>
              <a:rPr lang="pt-BR" sz="4400" dirty="0"/>
              <a:t>Mas relembrando o problema da regressão linear, nós não queremos </a:t>
            </a:r>
            <a:r>
              <a:rPr lang="pt-BR" sz="4400" b="1" i="1" dirty="0">
                <a:solidFill>
                  <a:srgbClr val="7030A0"/>
                </a:solidFill>
              </a:rPr>
              <a:t>encontrar o ponto de mínimo da função de erro </a:t>
            </a:r>
            <a:r>
              <a:rPr lang="pt-BR" sz="4400" dirty="0"/>
              <a:t>ao invés do seu máximo?</a:t>
            </a:r>
          </a:p>
        </p:txBody>
      </p:sp>
    </p:spTree>
    <p:extLst>
      <p:ext uri="{BB962C8B-B14F-4D97-AF65-F5344CB8AC3E}">
        <p14:creationId xmlns:p14="http://schemas.microsoft.com/office/powerpoint/2010/main" val="3608986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709D2A-C1AB-9D60-4F7D-1191E2FE13DF}"/>
              </a:ext>
            </a:extLst>
          </p:cNvPr>
          <p:cNvSpPr>
            <a:spLocks noGrp="1"/>
          </p:cNvSpPr>
          <p:nvPr>
            <p:ph type="title"/>
          </p:nvPr>
        </p:nvSpPr>
        <p:spPr/>
        <p:txBody>
          <a:bodyPr/>
          <a:lstStyle/>
          <a:p>
            <a:r>
              <a:rPr lang="pt-BR" dirty="0"/>
              <a:t>Algoritmo do gradiente descendente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D8D87A5-A7E8-CBE4-6C17-437493603584}"/>
                  </a:ext>
                </a:extLst>
              </p:cNvPr>
              <p:cNvSpPr>
                <a:spLocks noGrp="1"/>
              </p:cNvSpPr>
              <p:nvPr>
                <p:ph idx="1"/>
              </p:nvPr>
            </p:nvSpPr>
            <p:spPr>
              <a:xfrm>
                <a:off x="6216582" y="1825624"/>
                <a:ext cx="5811295" cy="5032375"/>
              </a:xfrm>
            </p:spPr>
            <p:txBody>
              <a:bodyPr/>
              <a:lstStyle/>
              <a:p>
                <a:r>
                  <a:rPr lang="pt-BR" dirty="0"/>
                  <a:t>Se para encontrarmos o </a:t>
                </a:r>
                <a:r>
                  <a:rPr lang="pt-BR" b="1" i="1" dirty="0">
                    <a:solidFill>
                      <a:srgbClr val="00B050"/>
                    </a:solidFill>
                  </a:rPr>
                  <a:t>ponto de máximo</a:t>
                </a:r>
                <a:r>
                  <a:rPr lang="pt-BR" dirty="0"/>
                  <a:t> de uma função basta seguirmos a direção apontada pelo vetor gradiente.</a:t>
                </a:r>
              </a:p>
              <a:p>
                <a:r>
                  <a:rPr lang="pt-BR" dirty="0"/>
                  <a:t>Portanto, para encontrarmos o </a:t>
                </a:r>
                <a:r>
                  <a:rPr lang="pt-BR" b="1" i="1" dirty="0">
                    <a:solidFill>
                      <a:srgbClr val="00B050"/>
                    </a:solidFill>
                  </a:rPr>
                  <a:t>ponto de mínimo</a:t>
                </a:r>
                <a:r>
                  <a:rPr lang="pt-BR" dirty="0"/>
                  <a:t>, basta seguirmos na </a:t>
                </a:r>
                <a:r>
                  <a:rPr lang="pt-BR" b="1" i="1" dirty="0">
                    <a:solidFill>
                      <a:srgbClr val="7030A0"/>
                    </a:solidFill>
                  </a:rPr>
                  <a:t>direção aposta à apontada pelo gradiente </a:t>
                </a:r>
                <a:r>
                  <a:rPr lang="pt-BR" dirty="0"/>
                  <a:t>em um determinado ponto</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𝑥</m:t>
                          </m:r>
                          <m:d>
                            <m:dPr>
                              <m:ctrlPr>
                                <a:rPr lang="pt-BR" i="1">
                                  <a:latin typeface="Cambria Math" panose="02040503050406030204" pitchFamily="18" charset="0"/>
                                </a:rPr>
                              </m:ctrlPr>
                            </m:dPr>
                            <m:e>
                              <m:r>
                                <a:rPr lang="pt-BR" i="1">
                                  <a:latin typeface="Cambria Math" panose="02040503050406030204" pitchFamily="18" charset="0"/>
                                </a:rPr>
                                <m:t>𝑖</m:t>
                              </m:r>
                            </m:e>
                          </m:d>
                        </m:e>
                      </m:d>
                      <m:r>
                        <a:rPr lang="pt-BR" b="0" i="1"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9D8D87A5-A7E8-CBE4-6C17-437493603584}"/>
                  </a:ext>
                </a:extLst>
              </p:cNvPr>
              <p:cNvSpPr>
                <a:spLocks noGrp="1" noRot="1" noChangeAspect="1" noMove="1" noResize="1" noEditPoints="1" noAdjustHandles="1" noChangeArrowheads="1" noChangeShapeType="1" noTextEdit="1"/>
              </p:cNvSpPr>
              <p:nvPr>
                <p:ph idx="1"/>
              </p:nvPr>
            </p:nvSpPr>
            <p:spPr>
              <a:xfrm>
                <a:off x="6216582" y="1825624"/>
                <a:ext cx="5811295" cy="5032375"/>
              </a:xfrm>
              <a:blipFill>
                <a:blip r:embed="rId3"/>
                <a:stretch>
                  <a:fillRect l="-1889" t="-1937" r="-3358"/>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3DF3343D-A89E-3E2A-5BDB-FE74C19E376D}"/>
              </a:ext>
            </a:extLst>
          </p:cNvPr>
          <p:cNvPicPr>
            <a:picLocks noChangeAspect="1"/>
          </p:cNvPicPr>
          <p:nvPr/>
        </p:nvPicPr>
        <p:blipFill rotWithShape="1">
          <a:blip r:embed="rId4">
            <a:extLst>
              <a:ext uri="{28A0092B-C50C-407E-A947-70E740481C1C}">
                <a14:useLocalDpi xmlns:a14="http://schemas.microsoft.com/office/drawing/2010/main" val="0"/>
              </a:ext>
            </a:extLst>
          </a:blip>
          <a:srcRect t="47746"/>
          <a:stretch/>
        </p:blipFill>
        <p:spPr>
          <a:xfrm>
            <a:off x="301941" y="2794481"/>
            <a:ext cx="5673479" cy="2032538"/>
          </a:xfrm>
          <a:prstGeom prst="rect">
            <a:avLst/>
          </a:prstGeom>
        </p:spPr>
      </p:pic>
    </p:spTree>
    <p:extLst>
      <p:ext uri="{BB962C8B-B14F-4D97-AF65-F5344CB8AC3E}">
        <p14:creationId xmlns:p14="http://schemas.microsoft.com/office/powerpoint/2010/main" val="2400083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0AE141-CA77-0446-63E0-C5BDFBD8341A}"/>
              </a:ext>
            </a:extLst>
          </p:cNvPr>
          <p:cNvSpPr>
            <a:spLocks noGrp="1"/>
          </p:cNvSpPr>
          <p:nvPr>
            <p:ph type="title"/>
          </p:nvPr>
        </p:nvSpPr>
        <p:spPr/>
        <p:txBody>
          <a:bodyPr/>
          <a:lstStyle/>
          <a:p>
            <a:r>
              <a:rPr lang="pt-BR" dirty="0"/>
              <a:t>Algoritmo do gradiente descendente</a:t>
            </a:r>
          </a:p>
        </p:txBody>
      </p:sp>
      <p:sp>
        <p:nvSpPr>
          <p:cNvPr id="3" name="Espaço Reservado para Conteúdo 2">
            <a:extLst>
              <a:ext uri="{FF2B5EF4-FFF2-40B4-BE49-F238E27FC236}">
                <a16:creationId xmlns:a16="http://schemas.microsoft.com/office/drawing/2014/main" id="{43674EA4-345D-7AF4-5F72-7D54DCA33195}"/>
              </a:ext>
            </a:extLst>
          </p:cNvPr>
          <p:cNvSpPr>
            <a:spLocks noGrp="1"/>
          </p:cNvSpPr>
          <p:nvPr>
            <p:ph idx="1"/>
          </p:nvPr>
        </p:nvSpPr>
        <p:spPr>
          <a:xfrm>
            <a:off x="6096000" y="1825624"/>
            <a:ext cx="5951974" cy="5032375"/>
          </a:xfrm>
        </p:spPr>
        <p:txBody>
          <a:bodyPr/>
          <a:lstStyle/>
          <a:p>
            <a:r>
              <a:rPr lang="pt-BR" dirty="0"/>
              <a:t>Quando seguimos na </a:t>
            </a:r>
            <a:r>
              <a:rPr lang="pt-BR" b="1" i="1" dirty="0">
                <a:solidFill>
                  <a:srgbClr val="00B050"/>
                </a:solidFill>
              </a:rPr>
              <a:t>direção contrária a da máxima taxa de crescimento</a:t>
            </a:r>
            <a:r>
              <a:rPr lang="pt-BR" dirty="0"/>
              <a:t>, dada pelo </a:t>
            </a:r>
            <a:r>
              <a:rPr lang="pt-BR" b="1" i="1" dirty="0"/>
              <a:t>vetor gradiente</a:t>
            </a:r>
            <a:r>
              <a:rPr lang="pt-BR" dirty="0"/>
              <a:t>, estamos indo na </a:t>
            </a:r>
            <a:r>
              <a:rPr lang="pt-BR" b="1" i="1" dirty="0">
                <a:solidFill>
                  <a:srgbClr val="7030A0"/>
                </a:solidFill>
              </a:rPr>
              <a:t>direção de decrescimento mais rápido da função.</a:t>
            </a:r>
          </a:p>
          <a:p>
            <a:r>
              <a:rPr lang="pt-BR" dirty="0"/>
              <a:t>Assim, um </a:t>
            </a:r>
            <a:r>
              <a:rPr lang="pt-BR" b="1" i="1" dirty="0">
                <a:solidFill>
                  <a:srgbClr val="00B050"/>
                </a:solidFill>
              </a:rPr>
              <a:t>algoritmo iterativo de otimização</a:t>
            </a:r>
            <a:r>
              <a:rPr lang="pt-BR" dirty="0"/>
              <a:t> que siga na </a:t>
            </a:r>
            <a:r>
              <a:rPr lang="pt-BR" b="1" i="1" dirty="0">
                <a:solidFill>
                  <a:srgbClr val="00B050"/>
                </a:solidFill>
              </a:rPr>
              <a:t>direção contrária</a:t>
            </a:r>
            <a:r>
              <a:rPr lang="pt-BR" dirty="0"/>
              <a:t> a indicada pelo </a:t>
            </a:r>
            <a:r>
              <a:rPr lang="pt-BR" b="1" i="1" dirty="0">
                <a:solidFill>
                  <a:srgbClr val="00B050"/>
                </a:solidFill>
              </a:rPr>
              <a:t>vetor gradiente</a:t>
            </a:r>
            <a:r>
              <a:rPr lang="pt-BR" b="1" i="1" dirty="0"/>
              <a:t> </a:t>
            </a:r>
            <a:r>
              <a:rPr lang="pt-BR" dirty="0"/>
              <a:t>para encontrar o </a:t>
            </a:r>
            <a:r>
              <a:rPr lang="pt-BR" b="1" i="1" dirty="0">
                <a:solidFill>
                  <a:srgbClr val="00B050"/>
                </a:solidFill>
              </a:rPr>
              <a:t>ponto de mínimo</a:t>
            </a:r>
            <a:r>
              <a:rPr lang="pt-BR" b="1" i="1" dirty="0"/>
              <a:t> </a:t>
            </a:r>
            <a:r>
              <a:rPr lang="pt-BR" dirty="0"/>
              <a:t>de uma função é chamado de </a:t>
            </a:r>
            <a:r>
              <a:rPr lang="pt-BR" b="1" i="1" dirty="0">
                <a:solidFill>
                  <a:srgbClr val="7030A0"/>
                </a:solidFill>
              </a:rPr>
              <a:t>gradiente descendente (GD)</a:t>
            </a:r>
            <a:r>
              <a:rPr lang="pt-BR" dirty="0"/>
              <a:t>.</a:t>
            </a:r>
          </a:p>
        </p:txBody>
      </p:sp>
      <p:pic>
        <p:nvPicPr>
          <p:cNvPr id="4" name="Imagem 3">
            <a:extLst>
              <a:ext uri="{FF2B5EF4-FFF2-40B4-BE49-F238E27FC236}">
                <a16:creationId xmlns:a16="http://schemas.microsoft.com/office/drawing/2014/main" id="{A09C19EB-BA88-D74A-78DA-9F97625A8B3A}"/>
              </a:ext>
            </a:extLst>
          </p:cNvPr>
          <p:cNvPicPr>
            <a:picLocks noChangeAspect="1"/>
          </p:cNvPicPr>
          <p:nvPr/>
        </p:nvPicPr>
        <p:blipFill rotWithShape="1">
          <a:blip r:embed="rId3">
            <a:extLst>
              <a:ext uri="{28A0092B-C50C-407E-A947-70E740481C1C}">
                <a14:useLocalDpi xmlns:a14="http://schemas.microsoft.com/office/drawing/2010/main" val="0"/>
              </a:ext>
            </a:extLst>
          </a:blip>
          <a:srcRect t="47746"/>
          <a:stretch/>
        </p:blipFill>
        <p:spPr>
          <a:xfrm>
            <a:off x="314848" y="2834675"/>
            <a:ext cx="5673479" cy="2032538"/>
          </a:xfrm>
          <a:prstGeom prst="rect">
            <a:avLst/>
          </a:prstGeom>
        </p:spPr>
      </p:pic>
    </p:spTree>
    <p:extLst>
      <p:ext uri="{BB962C8B-B14F-4D97-AF65-F5344CB8AC3E}">
        <p14:creationId xmlns:p14="http://schemas.microsoft.com/office/powerpoint/2010/main" val="1134812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66400E-113B-148C-2A4D-10F6F7A628E1}"/>
              </a:ext>
            </a:extLst>
          </p:cNvPr>
          <p:cNvSpPr>
            <a:spLocks noGrp="1"/>
          </p:cNvSpPr>
          <p:nvPr>
            <p:ph type="title"/>
          </p:nvPr>
        </p:nvSpPr>
        <p:spPr/>
        <p:txBody>
          <a:bodyPr/>
          <a:lstStyle/>
          <a:p>
            <a:r>
              <a:rPr lang="pt-BR" dirty="0"/>
              <a:t>Algoritmo do gradiente descendente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69AAC6D-0CCD-2E06-BFA4-6E0246B9218A}"/>
                  </a:ext>
                </a:extLst>
              </p:cNvPr>
              <p:cNvSpPr>
                <a:spLocks noGrp="1"/>
              </p:cNvSpPr>
              <p:nvPr>
                <p:ph idx="1"/>
              </p:nvPr>
            </p:nvSpPr>
            <p:spPr>
              <a:xfrm>
                <a:off x="838200" y="1825624"/>
                <a:ext cx="11169580" cy="5032375"/>
              </a:xfrm>
            </p:spPr>
            <p:txBody>
              <a:bodyPr>
                <a:normAutofit lnSpcReduction="10000"/>
              </a:bodyPr>
              <a:lstStyle/>
              <a:p>
                <a:r>
                  <a:rPr lang="pt-BR" dirty="0"/>
                  <a:t>Inicializa-se o argumento </a:t>
                </a:r>
                <a14:m>
                  <m:oMath xmlns:m="http://schemas.openxmlformats.org/officeDocument/2006/math">
                    <m:r>
                      <a:rPr lang="pt-BR" b="0" i="1" smtClean="0">
                        <a:latin typeface="Cambria Math" panose="02040503050406030204" pitchFamily="18" charset="0"/>
                      </a:rPr>
                      <m:t>𝑥</m:t>
                    </m:r>
                    <m:r>
                      <a:rPr lang="pt-BR" b="0" i="1" smtClean="0">
                        <a:latin typeface="Cambria Math" panose="02040503050406030204" pitchFamily="18" charset="0"/>
                      </a:rPr>
                      <m:t>(0)</m:t>
                    </m:r>
                  </m:oMath>
                </a14:m>
                <a:r>
                  <a:rPr lang="pt-BR" dirty="0"/>
                  <a:t> com um valor arbitrário, em geral, </a:t>
                </a:r>
                <a:r>
                  <a:rPr lang="pt-BR" b="1" i="1" dirty="0">
                    <a:solidFill>
                      <a:srgbClr val="00B050"/>
                    </a:solidFill>
                  </a:rPr>
                  <a:t>aleatório</a:t>
                </a:r>
                <a:r>
                  <a:rPr lang="pt-BR" dirty="0"/>
                  <a:t>.</a:t>
                </a:r>
              </a:p>
              <a:p>
                <a:r>
                  <a:rPr lang="pt-BR" dirty="0"/>
                  <a:t>A cada </a:t>
                </a:r>
                <a:r>
                  <a:rPr lang="pt-BR" b="1" i="1" dirty="0"/>
                  <a:t>iteração</a:t>
                </a:r>
                <a:r>
                  <a:rPr lang="pt-BR" dirty="0"/>
                  <a:t>, </a:t>
                </a:r>
                <a14:m>
                  <m:oMath xmlns:m="http://schemas.openxmlformats.org/officeDocument/2006/math">
                    <m:r>
                      <a:rPr lang="pt-BR" b="0" i="1" smtClean="0">
                        <a:latin typeface="Cambria Math" panose="02040503050406030204" pitchFamily="18" charset="0"/>
                      </a:rPr>
                      <m:t>𝑖</m:t>
                    </m:r>
                  </m:oMath>
                </a14:m>
                <a:r>
                  <a:rPr lang="pt-BR" dirty="0"/>
                  <a:t>, calcula-se o </a:t>
                </a:r>
                <a:r>
                  <a:rPr lang="pt-BR" b="1" i="1" dirty="0"/>
                  <a:t>vetor gradiente </a:t>
                </a:r>
                <a:r>
                  <a:rPr lang="pt-BR" dirty="0"/>
                  <a:t>da função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a14:m>
                <a:r>
                  <a:rPr lang="pt-BR" dirty="0"/>
                  <a:t> no ponto atual, </a:t>
                </a:r>
                <a14:m>
                  <m:oMath xmlns:m="http://schemas.openxmlformats.org/officeDocument/2006/math">
                    <m:r>
                      <a:rPr lang="pt-BR" b="0" i="1" smtClean="0">
                        <a:latin typeface="Cambria Math" panose="02040503050406030204" pitchFamily="18" charset="0"/>
                      </a:rPr>
                      <m:t>𝑥</m:t>
                    </m:r>
                    <m:r>
                      <a:rPr lang="pt-BR" b="0" i="0" smtClean="0">
                        <a:latin typeface="Cambria Math" panose="02040503050406030204" pitchFamily="18" charset="0"/>
                      </a:rPr>
                      <m:t>(</m:t>
                    </m:r>
                    <m:r>
                      <a:rPr lang="pt-BR" b="0" i="1" smtClean="0">
                        <a:latin typeface="Cambria Math" panose="02040503050406030204" pitchFamily="18" charset="0"/>
                      </a:rPr>
                      <m:t>𝑖</m:t>
                    </m:r>
                    <m:r>
                      <a:rPr lang="pt-BR" b="0" i="0" smtClean="0">
                        <a:latin typeface="Cambria Math" panose="02040503050406030204" pitchFamily="18" charset="0"/>
                      </a:rPr>
                      <m:t>)</m:t>
                    </m:r>
                  </m:oMath>
                </a14:m>
                <a:r>
                  <a:rPr lang="pt-BR" dirty="0"/>
                  <a:t>, e atualiza-se o valor do argumento usando uma porcentagem do gradiente, ou seja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d>
                        <m:dPr>
                          <m:ctrlPr>
                            <a:rPr lang="pt-BR" i="1">
                              <a:latin typeface="Cambria Math" panose="02040503050406030204" pitchFamily="18" charset="0"/>
                            </a:rPr>
                          </m:ctrlPr>
                        </m:dPr>
                        <m:e>
                          <m:r>
                            <a:rPr lang="pt-BR" i="1">
                              <a:latin typeface="Cambria Math" panose="02040503050406030204" pitchFamily="18" charset="0"/>
                            </a:rPr>
                            <m:t>𝑖</m:t>
                          </m:r>
                          <m:r>
                            <a:rPr lang="pt-BR" i="1">
                              <a:latin typeface="Cambria Math" panose="02040503050406030204" pitchFamily="18" charset="0"/>
                            </a:rPr>
                            <m:t>+1</m:t>
                          </m:r>
                        </m:e>
                      </m:d>
                      <m:r>
                        <a:rPr lang="pt-BR" i="1">
                          <a:latin typeface="Cambria Math" panose="02040503050406030204" pitchFamily="18" charset="0"/>
                        </a:rPr>
                        <m:t>=</m:t>
                      </m:r>
                      <m:r>
                        <a:rPr lang="pt-BR" i="1">
                          <a:latin typeface="Cambria Math" panose="02040503050406030204" pitchFamily="18" charset="0"/>
                        </a:rPr>
                        <m:t>𝑥</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0" i="0" smtClean="0">
                          <a:latin typeface="Cambria Math" panose="02040503050406030204" pitchFamily="18" charset="0"/>
                        </a:rPr>
                        <m:t>, </m:t>
                      </m:r>
                      <m:r>
                        <a:rPr lang="pt-BR" b="0" i="1" smtClean="0">
                          <a:latin typeface="Cambria Math" panose="02040503050406030204" pitchFamily="18" charset="0"/>
                        </a:rPr>
                        <m:t>𝑖</m:t>
                      </m:r>
                      <m:r>
                        <a:rPr lang="pt-BR" b="0" i="0" smtClean="0">
                          <a:latin typeface="Cambria Math" panose="02040503050406030204" pitchFamily="18" charset="0"/>
                        </a:rPr>
                        <m:t>≥0.</m:t>
                      </m:r>
                    </m:oMath>
                  </m:oMathPara>
                </a14:m>
                <a:endParaRPr lang="pt-BR" dirty="0"/>
              </a:p>
              <a:p>
                <a:r>
                  <a:rPr lang="pt-BR" dirty="0"/>
                  <a:t>De tal forma, que a cada </a:t>
                </a:r>
                <a:r>
                  <a:rPr lang="pt-BR" b="1" i="1" dirty="0"/>
                  <a:t>iteração</a:t>
                </a:r>
                <a:r>
                  <a:rPr lang="pt-BR" dirty="0"/>
                  <a:t> se tenha</a:t>
                </a:r>
              </a:p>
              <a:p>
                <a:pPr marL="0" indent="0">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d>
                        <m:dPr>
                          <m:ctrlPr>
                            <a:rPr lang="pt-BR" i="1">
                              <a:latin typeface="Cambria Math" panose="02040503050406030204" pitchFamily="18" charset="0"/>
                            </a:rPr>
                          </m:ctrlPr>
                        </m:dPr>
                        <m:e>
                          <m:r>
                            <a:rPr lang="pt-BR" b="0" i="1">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+1)</m:t>
                          </m:r>
                        </m:e>
                      </m:d>
                      <m:r>
                        <a:rPr lang="pt-BR" b="0" i="1" smtClean="0">
                          <a:latin typeface="Cambria Math" panose="02040503050406030204" pitchFamily="18" charset="0"/>
                        </a:rPr>
                        <m:t>&lt;</m:t>
                      </m:r>
                      <m:r>
                        <a:rPr lang="pt-BR" i="1">
                          <a:latin typeface="Cambria Math" panose="02040503050406030204" pitchFamily="18" charset="0"/>
                        </a:rPr>
                        <m:t>𝑓</m:t>
                      </m:r>
                      <m:d>
                        <m:dPr>
                          <m:ctrlPr>
                            <a:rPr lang="pt-BR" i="1">
                              <a:latin typeface="Cambria Math" panose="02040503050406030204" pitchFamily="18" charset="0"/>
                            </a:rPr>
                          </m:ctrlPr>
                        </m:dPr>
                        <m:e>
                          <m:r>
                            <a:rPr lang="pt-BR" b="0" i="1">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𝑖</m:t>
                          </m:r>
                          <m:r>
                            <a:rPr lang="pt-BR" i="1">
                              <a:latin typeface="Cambria Math" panose="02040503050406030204" pitchFamily="18" charset="0"/>
                            </a:rPr>
                            <m:t>)</m:t>
                          </m:r>
                        </m:e>
                      </m:d>
                      <m:r>
                        <a:rPr lang="pt-BR" b="0" i="0" smtClean="0">
                          <a:latin typeface="Cambria Math" panose="02040503050406030204" pitchFamily="18" charset="0"/>
                        </a:rPr>
                        <m:t>, </m:t>
                      </m:r>
                      <m:r>
                        <a:rPr lang="pt-BR" b="0" i="1" smtClean="0">
                          <a:latin typeface="Cambria Math" panose="02040503050406030204" pitchFamily="18" charset="0"/>
                        </a:rPr>
                        <m:t>𝑖</m:t>
                      </m:r>
                      <m:r>
                        <a:rPr lang="pt-BR" b="0" i="0" smtClean="0">
                          <a:latin typeface="Cambria Math" panose="02040503050406030204" pitchFamily="18" charset="0"/>
                        </a:rPr>
                        <m:t>≥0.</m:t>
                      </m:r>
                    </m:oMath>
                  </m:oMathPara>
                </a14:m>
                <a:endParaRPr lang="pt-BR" dirty="0"/>
              </a:p>
              <a:p>
                <a:r>
                  <a:rPr lang="pt-BR" dirty="0"/>
                  <a:t>As iterações se repetem até que o </a:t>
                </a:r>
                <a:r>
                  <a:rPr lang="pt-BR" b="1" i="1" dirty="0">
                    <a:solidFill>
                      <a:srgbClr val="00B050"/>
                    </a:solidFill>
                  </a:rPr>
                  <a:t>ponto de mínimo</a:t>
                </a:r>
                <a:r>
                  <a:rPr lang="pt-BR" dirty="0"/>
                  <a:t> seja atingido, ou seja,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b="0" i="1" smtClean="0">
                            <a:latin typeface="Cambria Math" panose="02040503050406030204" pitchFamily="18" charset="0"/>
                            <a:ea typeface="Cambria Math" panose="02040503050406030204" pitchFamily="18" charset="0"/>
                          </a:rPr>
                        </m:ctrlPr>
                      </m:dPr>
                      <m:e>
                        <m:r>
                          <a:rPr lang="pt-BR" b="0" i="1">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𝑖</m:t>
                        </m:r>
                        <m:r>
                          <a:rPr lang="pt-BR" i="1">
                            <a:latin typeface="Cambria Math" panose="02040503050406030204" pitchFamily="18" charset="0"/>
                          </a:rPr>
                          <m:t>)</m:t>
                        </m:r>
                      </m:e>
                    </m:d>
                    <m:r>
                      <a:rPr lang="pt-BR" b="0" i="1" smtClean="0">
                        <a:latin typeface="Cambria Math" panose="02040503050406030204" pitchFamily="18" charset="0"/>
                      </a:rPr>
                      <m:t>=0</m:t>
                    </m:r>
                  </m:oMath>
                </a14:m>
                <a:r>
                  <a:rPr lang="pt-BR" dirty="0"/>
                  <a:t> e, consequentemente, o argumento </a:t>
                </a:r>
                <a14:m>
                  <m:oMath xmlns:m="http://schemas.openxmlformats.org/officeDocument/2006/math">
                    <m:r>
                      <a:rPr lang="pt-BR" i="1">
                        <a:latin typeface="Cambria Math" panose="02040503050406030204" pitchFamily="18" charset="0"/>
                      </a:rPr>
                      <m:t>𝑥</m:t>
                    </m:r>
                  </m:oMath>
                </a14:m>
                <a:r>
                  <a:rPr lang="pt-BR" dirty="0"/>
                  <a:t> </a:t>
                </a:r>
                <a:r>
                  <a:rPr lang="pt-BR" b="1" i="1" dirty="0">
                    <a:solidFill>
                      <a:srgbClr val="00B050"/>
                    </a:solidFill>
                  </a:rPr>
                  <a:t>não sofra mais atualizações</a:t>
                </a:r>
                <a:r>
                  <a:rPr lang="pt-BR" dirty="0"/>
                  <a:t> (i.e., o algoritmo convergiu).</a:t>
                </a:r>
              </a:p>
              <a:p>
                <a:pPr lvl="1">
                  <a:buFont typeface="Wingdings" panose="05000000000000000000" pitchFamily="2" charset="2"/>
                  <a:buChar char="§"/>
                </a:pPr>
                <a:r>
                  <a:rPr lang="pt-BR" b="1" i="1" dirty="0">
                    <a:solidFill>
                      <a:srgbClr val="7030A0"/>
                    </a:solidFill>
                  </a:rPr>
                  <a:t>Convergência</a:t>
                </a:r>
                <a:r>
                  <a:rPr lang="pt-BR" dirty="0"/>
                  <a:t>: o valor da função </a:t>
                </a:r>
                <a14:m>
                  <m:oMath xmlns:m="http://schemas.openxmlformats.org/officeDocument/2006/math">
                    <m:r>
                      <a:rPr lang="pt-BR" i="1" smtClean="0">
                        <a:latin typeface="Cambria Math" panose="02040503050406030204" pitchFamily="18" charset="0"/>
                      </a:rPr>
                      <m:t>𝑓</m:t>
                    </m:r>
                    <m:r>
                      <a:rPr lang="pt-BR" i="1" smtClean="0">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a14:m>
                <a:r>
                  <a:rPr lang="pt-BR" dirty="0"/>
                  <a:t> entre iterações consecutivas é praticamente constante.</a:t>
                </a:r>
              </a:p>
            </p:txBody>
          </p:sp>
        </mc:Choice>
        <mc:Fallback xmlns="">
          <p:sp>
            <p:nvSpPr>
              <p:cNvPr id="3" name="Espaço Reservado para Conteúdo 2">
                <a:extLst>
                  <a:ext uri="{FF2B5EF4-FFF2-40B4-BE49-F238E27FC236}">
                    <a16:creationId xmlns:a16="http://schemas.microsoft.com/office/drawing/2014/main" id="{569AAC6D-0CCD-2E06-BFA4-6E0246B9218A}"/>
                  </a:ext>
                </a:extLst>
              </p:cNvPr>
              <p:cNvSpPr>
                <a:spLocks noGrp="1" noRot="1" noChangeAspect="1" noMove="1" noResize="1" noEditPoints="1" noAdjustHandles="1" noChangeArrowheads="1" noChangeShapeType="1" noTextEdit="1"/>
              </p:cNvSpPr>
              <p:nvPr>
                <p:ph idx="1"/>
              </p:nvPr>
            </p:nvSpPr>
            <p:spPr>
              <a:xfrm>
                <a:off x="838200" y="1825624"/>
                <a:ext cx="11169580" cy="5032375"/>
              </a:xfrm>
              <a:blipFill>
                <a:blip r:embed="rId3"/>
                <a:stretch>
                  <a:fillRect l="-983" t="-2663" r="-328" b="-1453"/>
                </a:stretch>
              </a:blipFill>
            </p:spPr>
            <p:txBody>
              <a:bodyPr/>
              <a:lstStyle/>
              <a:p>
                <a:r>
                  <a:rPr lang="pt-BR">
                    <a:noFill/>
                  </a:rPr>
                  <a:t> </a:t>
                </a:r>
              </a:p>
            </p:txBody>
          </p:sp>
        </mc:Fallback>
      </mc:AlternateContent>
      <p:sp>
        <p:nvSpPr>
          <p:cNvPr id="5" name="Elipse 4">
            <a:extLst>
              <a:ext uri="{FF2B5EF4-FFF2-40B4-BE49-F238E27FC236}">
                <a16:creationId xmlns:a16="http://schemas.microsoft.com/office/drawing/2014/main" id="{5B4BE48C-5213-0C81-37C5-98D6FAB1EF03}"/>
              </a:ext>
            </a:extLst>
          </p:cNvPr>
          <p:cNvSpPr/>
          <p:nvPr/>
        </p:nvSpPr>
        <p:spPr>
          <a:xfrm>
            <a:off x="6116519" y="3717889"/>
            <a:ext cx="371789" cy="32154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02397BD4-EF28-47CA-D754-5DD6EDAA2157}"/>
              </a:ext>
            </a:extLst>
          </p:cNvPr>
          <p:cNvSpPr txBox="1"/>
          <p:nvPr/>
        </p:nvSpPr>
        <p:spPr>
          <a:xfrm>
            <a:off x="6488308" y="3373422"/>
            <a:ext cx="2980798" cy="276999"/>
          </a:xfrm>
          <a:prstGeom prst="rect">
            <a:avLst/>
          </a:prstGeom>
          <a:noFill/>
        </p:spPr>
        <p:txBody>
          <a:bodyPr wrap="square" rtlCol="0">
            <a:spAutoFit/>
          </a:bodyPr>
          <a:lstStyle/>
          <a:p>
            <a:pPr algn="ctr"/>
            <a:r>
              <a:rPr lang="pt-BR" sz="1200" dirty="0"/>
              <a:t>Única diferença para o gradiente ascendente.</a:t>
            </a:r>
          </a:p>
        </p:txBody>
      </p:sp>
      <p:cxnSp>
        <p:nvCxnSpPr>
          <p:cNvPr id="8" name="Conector de Seta Reta 7">
            <a:extLst>
              <a:ext uri="{FF2B5EF4-FFF2-40B4-BE49-F238E27FC236}">
                <a16:creationId xmlns:a16="http://schemas.microsoft.com/office/drawing/2014/main" id="{F2FFCAA6-23E7-8F49-5BC6-6AE4F921BF4E}"/>
              </a:ext>
            </a:extLst>
          </p:cNvPr>
          <p:cNvCxnSpPr>
            <a:cxnSpLocks/>
          </p:cNvCxnSpPr>
          <p:nvPr/>
        </p:nvCxnSpPr>
        <p:spPr>
          <a:xfrm flipV="1">
            <a:off x="6302413" y="3581172"/>
            <a:ext cx="266027" cy="1367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206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8A3DC7-3410-C5B7-3093-134FCB12112B}"/>
              </a:ext>
            </a:extLst>
          </p:cNvPr>
          <p:cNvSpPr>
            <a:spLocks noGrp="1"/>
          </p:cNvSpPr>
          <p:nvPr>
            <p:ph type="title"/>
          </p:nvPr>
        </p:nvSpPr>
        <p:spPr/>
        <p:txBody>
          <a:bodyPr/>
          <a:lstStyle/>
          <a:p>
            <a:r>
              <a:rPr lang="pt-BR" dirty="0"/>
              <a:t>Observação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3F3EF0A-AE6A-9E35-D9BD-7F928E038002}"/>
                  </a:ext>
                </a:extLst>
              </p:cNvPr>
              <p:cNvSpPr>
                <a:spLocks noGrp="1"/>
              </p:cNvSpPr>
              <p:nvPr>
                <p:ph idx="1"/>
              </p:nvPr>
            </p:nvSpPr>
            <p:spPr>
              <a:xfrm>
                <a:off x="838199" y="1825624"/>
                <a:ext cx="11028903" cy="5032375"/>
              </a:xfrm>
            </p:spPr>
            <p:txBody>
              <a:bodyPr/>
              <a:lstStyle/>
              <a:p>
                <a:r>
                  <a:rPr lang="pt-BR" dirty="0"/>
                  <a:t>Os conceitos vistos até agora foram apresentados para uma função com um único argumento, </a:t>
                </a:r>
                <a14:m>
                  <m:oMath xmlns:m="http://schemas.openxmlformats.org/officeDocument/2006/math">
                    <m:r>
                      <a:rPr lang="pt-BR" i="1" smtClean="0">
                        <a:latin typeface="Cambria Math" panose="02040503050406030204" pitchFamily="18" charset="0"/>
                      </a:rPr>
                      <m:t>𝑓</m:t>
                    </m:r>
                    <m:r>
                      <a:rPr lang="pt-BR" i="1" smtClean="0">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a14:m>
                <a:r>
                  <a:rPr lang="pt-BR" dirty="0"/>
                  <a:t>.</a:t>
                </a:r>
              </a:p>
              <a:p>
                <a:r>
                  <a:rPr lang="pt-BR" dirty="0"/>
                  <a:t>Porém todos eles são válidos para funções com vários argumentos,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𝑓</m:t>
                        </m:r>
                        <m:r>
                          <a:rPr lang="pt-BR" i="1">
                            <a:latin typeface="Cambria Math" panose="02040503050406030204" pitchFamily="18" charset="0"/>
                          </a:rPr>
                          <m:t>(</m:t>
                        </m:r>
                        <m:r>
                          <a:rPr lang="pt-BR" b="0" i="1" smtClean="0">
                            <a:latin typeface="Cambria Math" panose="02040503050406030204" pitchFamily="18" charset="0"/>
                          </a:rPr>
                          <m:t>𝑥</m:t>
                        </m:r>
                      </m:e>
                      <m:sub>
                        <m:r>
                          <a:rPr lang="pt-BR" b="0" i="1" smtClean="0">
                            <a:latin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oMath>
                </a14:m>
                <a:r>
                  <a:rPr lang="pt-BR" dirty="0"/>
                  <a:t>, ...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r>
                      <a:rPr lang="pt-BR" b="0" i="1" smtClean="0">
                        <a:latin typeface="Cambria Math" panose="02040503050406030204" pitchFamily="18" charset="0"/>
                      </a:rPr>
                      <m:t>)</m:t>
                    </m:r>
                  </m:oMath>
                </a14:m>
                <a:r>
                  <a:rPr lang="pt-BR" sz="2800" dirty="0"/>
                  <a:t>.</a:t>
                </a:r>
              </a:p>
              <a:p>
                <a:r>
                  <a:rPr lang="pt-BR" dirty="0"/>
                  <a:t>Esse será o caso das funções que iremos utilizar em breve.</a:t>
                </a:r>
                <a:endParaRPr lang="pt-BR" sz="2800" dirty="0"/>
              </a:p>
              <a:p>
                <a:endParaRPr lang="pt-BR" dirty="0"/>
              </a:p>
            </p:txBody>
          </p:sp>
        </mc:Choice>
        <mc:Fallback xmlns="">
          <p:sp>
            <p:nvSpPr>
              <p:cNvPr id="3" name="Espaço Reservado para Conteúdo 2">
                <a:extLst>
                  <a:ext uri="{FF2B5EF4-FFF2-40B4-BE49-F238E27FC236}">
                    <a16:creationId xmlns:a16="http://schemas.microsoft.com/office/drawing/2014/main" id="{13F3EF0A-AE6A-9E35-D9BD-7F928E038002}"/>
                  </a:ext>
                </a:extLst>
              </p:cNvPr>
              <p:cNvSpPr>
                <a:spLocks noGrp="1" noRot="1" noChangeAspect="1" noMove="1" noResize="1" noEditPoints="1" noAdjustHandles="1" noChangeArrowheads="1" noChangeShapeType="1" noTextEdit="1"/>
              </p:cNvSpPr>
              <p:nvPr>
                <p:ph idx="1"/>
              </p:nvPr>
            </p:nvSpPr>
            <p:spPr>
              <a:xfrm>
                <a:off x="838199" y="1825624"/>
                <a:ext cx="11028903" cy="5032375"/>
              </a:xfrm>
              <a:blipFill>
                <a:blip r:embed="rId2"/>
                <a:stretch>
                  <a:fillRect l="-939" t="-1937" r="-884"/>
                </a:stretch>
              </a:blipFill>
            </p:spPr>
            <p:txBody>
              <a:bodyPr/>
              <a:lstStyle/>
              <a:p>
                <a:r>
                  <a:rPr lang="pt-BR">
                    <a:noFill/>
                  </a:rPr>
                  <a:t> </a:t>
                </a:r>
              </a:p>
            </p:txBody>
          </p:sp>
        </mc:Fallback>
      </mc:AlternateContent>
    </p:spTree>
    <p:extLst>
      <p:ext uri="{BB962C8B-B14F-4D97-AF65-F5344CB8AC3E}">
        <p14:creationId xmlns:p14="http://schemas.microsoft.com/office/powerpoint/2010/main" val="4157107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938CEB06-A2E8-123C-DCB6-F03076203D36}"/>
              </a:ext>
            </a:extLst>
          </p:cNvPr>
          <p:cNvSpPr txBox="1">
            <a:spLocks/>
          </p:cNvSpPr>
          <p:nvPr/>
        </p:nvSpPr>
        <p:spPr>
          <a:xfrm>
            <a:off x="838200" y="1998496"/>
            <a:ext cx="10515600" cy="28610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sz="4400" dirty="0"/>
              <a:t>Como neste curso queremos </a:t>
            </a:r>
            <a:r>
              <a:rPr lang="pt-BR" sz="4400" b="1" i="1" dirty="0">
                <a:solidFill>
                  <a:srgbClr val="00B050"/>
                </a:solidFill>
              </a:rPr>
              <a:t>minimizar a função de erro</a:t>
            </a:r>
            <a:r>
              <a:rPr lang="pt-BR" sz="4400" dirty="0"/>
              <a:t>, iremos focar no </a:t>
            </a:r>
            <a:r>
              <a:rPr lang="pt-BR" sz="4400" b="1" i="1" dirty="0">
                <a:solidFill>
                  <a:srgbClr val="00B050"/>
                </a:solidFill>
              </a:rPr>
              <a:t>gradiente descendente</a:t>
            </a:r>
            <a:r>
              <a:rPr lang="pt-BR" sz="4400" dirty="0"/>
              <a:t>.</a:t>
            </a:r>
          </a:p>
        </p:txBody>
      </p:sp>
    </p:spTree>
    <p:extLst>
      <p:ext uri="{BB962C8B-B14F-4D97-AF65-F5344CB8AC3E}">
        <p14:creationId xmlns:p14="http://schemas.microsoft.com/office/powerpoint/2010/main" val="92618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496E8C-D755-1048-828D-F7531AB4BDDA}"/>
              </a:ext>
            </a:extLst>
          </p:cNvPr>
          <p:cNvSpPr>
            <a:spLocks noGrp="1"/>
          </p:cNvSpPr>
          <p:nvPr>
            <p:ph type="title"/>
          </p:nvPr>
        </p:nvSpPr>
        <p:spPr/>
        <p:txBody>
          <a:bodyPr/>
          <a:lstStyle/>
          <a:p>
            <a:r>
              <a:rPr lang="pt-BR" dirty="0"/>
              <a:t>Características do gradiente descendente</a:t>
            </a:r>
          </a:p>
        </p:txBody>
      </p:sp>
      <p:sp>
        <p:nvSpPr>
          <p:cNvPr id="3" name="Espaço Reservado para Conteúdo 2">
            <a:extLst>
              <a:ext uri="{FF2B5EF4-FFF2-40B4-BE49-F238E27FC236}">
                <a16:creationId xmlns:a16="http://schemas.microsoft.com/office/drawing/2014/main" id="{86F3C74C-B4BD-6EF3-B7BA-A308F8F00CD7}"/>
              </a:ext>
            </a:extLst>
          </p:cNvPr>
          <p:cNvSpPr>
            <a:spLocks noGrp="1"/>
          </p:cNvSpPr>
          <p:nvPr>
            <p:ph idx="1"/>
          </p:nvPr>
        </p:nvSpPr>
        <p:spPr>
          <a:xfrm>
            <a:off x="838199" y="1825624"/>
            <a:ext cx="11059049" cy="5032375"/>
          </a:xfrm>
        </p:spPr>
        <p:txBody>
          <a:bodyPr>
            <a:normAutofit/>
          </a:bodyPr>
          <a:lstStyle/>
          <a:p>
            <a:r>
              <a:rPr lang="pt-BR" dirty="0"/>
              <a:t>Algoritmo </a:t>
            </a:r>
            <a:r>
              <a:rPr lang="pt-BR" b="1" i="1" dirty="0">
                <a:solidFill>
                  <a:srgbClr val="00B050"/>
                </a:solidFill>
              </a:rPr>
              <a:t>genérico de otimização</a:t>
            </a:r>
            <a:r>
              <a:rPr lang="pt-BR" dirty="0"/>
              <a:t>: pode ser aplicado não apenas a problemas de aprendizado de máquina, mas a </a:t>
            </a:r>
            <a:r>
              <a:rPr lang="pt-BR" b="1" i="1" dirty="0">
                <a:solidFill>
                  <a:srgbClr val="00B050"/>
                </a:solidFill>
              </a:rPr>
              <a:t>qualquer problema que envolva encontrar os parâmetros que minimizam uma função</a:t>
            </a:r>
            <a:r>
              <a:rPr lang="pt-BR" dirty="0"/>
              <a:t>.</a:t>
            </a:r>
          </a:p>
          <a:p>
            <a:r>
              <a:rPr lang="pt-BR" dirty="0"/>
              <a:t>O único requisito é que essa função</a:t>
            </a:r>
            <a:r>
              <a:rPr lang="pt-BR" b="1" i="1" dirty="0"/>
              <a:t> </a:t>
            </a:r>
            <a:r>
              <a:rPr lang="pt-BR" dirty="0"/>
              <a:t>seja </a:t>
            </a:r>
            <a:r>
              <a:rPr lang="pt-BR" b="1" i="1" dirty="0">
                <a:solidFill>
                  <a:srgbClr val="00B050"/>
                </a:solidFill>
              </a:rPr>
              <a:t>diferenciável</a:t>
            </a:r>
            <a:r>
              <a:rPr lang="pt-BR" dirty="0"/>
              <a:t>.</a:t>
            </a:r>
          </a:p>
          <a:p>
            <a:pPr lvl="1">
              <a:buFont typeface="Wingdings" panose="05000000000000000000" pitchFamily="2" charset="2"/>
              <a:buChar char="§"/>
            </a:pPr>
            <a:r>
              <a:rPr lang="pt-BR" dirty="0"/>
              <a:t>No caso da regressão linear, a função de erro deve ser diferenciável.</a:t>
            </a:r>
          </a:p>
          <a:p>
            <a:r>
              <a:rPr lang="pt-BR" dirty="0"/>
              <a:t>Escalona melhor do que o método da </a:t>
            </a:r>
            <a:r>
              <a:rPr lang="pt-BR" b="1" i="1" dirty="0"/>
              <a:t>equação normal </a:t>
            </a:r>
            <a:r>
              <a:rPr lang="pt-BR" dirty="0"/>
              <a:t>para grandes conjuntos de dados.</a:t>
            </a:r>
          </a:p>
          <a:p>
            <a:r>
              <a:rPr lang="pt-BR" dirty="0"/>
              <a:t>É de fácil implementação.</a:t>
            </a:r>
          </a:p>
          <a:p>
            <a:r>
              <a:rPr lang="pt-BR" dirty="0"/>
              <a:t>Não é necessário nos preocupar com matrizes </a:t>
            </a:r>
            <a:r>
              <a:rPr lang="pt-BR" dirty="0" err="1"/>
              <a:t>mal-condicionada</a:t>
            </a:r>
            <a:r>
              <a:rPr lang="pt-BR" dirty="0"/>
              <a:t>, ou seja, matrizes com determinante próximo de 0 (i.e., quase </a:t>
            </a:r>
            <a:r>
              <a:rPr lang="pt-BR" b="1" i="1" dirty="0"/>
              <a:t>singulares</a:t>
            </a:r>
            <a:r>
              <a:rPr lang="pt-BR" dirty="0"/>
              <a:t>).</a:t>
            </a:r>
          </a:p>
          <a:p>
            <a:r>
              <a:rPr lang="pt-BR" dirty="0"/>
              <a:t>Pode ser usado com modelos não-lineares.</a:t>
            </a:r>
          </a:p>
          <a:p>
            <a:endParaRPr lang="pt-BR" dirty="0"/>
          </a:p>
        </p:txBody>
      </p:sp>
    </p:spTree>
    <p:extLst>
      <p:ext uri="{BB962C8B-B14F-4D97-AF65-F5344CB8AC3E}">
        <p14:creationId xmlns:p14="http://schemas.microsoft.com/office/powerpoint/2010/main" val="188127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Recapitulando</a:t>
            </a:r>
          </a:p>
        </p:txBody>
      </p:sp>
      <p:sp>
        <p:nvSpPr>
          <p:cNvPr id="3" name="Content Placeholder 2"/>
          <p:cNvSpPr>
            <a:spLocks noGrp="1"/>
          </p:cNvSpPr>
          <p:nvPr>
            <p:ph idx="1"/>
          </p:nvPr>
        </p:nvSpPr>
        <p:spPr>
          <a:xfrm>
            <a:off x="838200" y="1825624"/>
            <a:ext cx="11145982" cy="5032375"/>
          </a:xfrm>
        </p:spPr>
        <p:txBody>
          <a:bodyPr/>
          <a:lstStyle/>
          <a:p>
            <a:r>
              <a:rPr lang="pt-BR" dirty="0"/>
              <a:t>Vimos a </a:t>
            </a:r>
            <a:r>
              <a:rPr lang="pt-BR" b="1" i="1" dirty="0"/>
              <a:t>motivação</a:t>
            </a:r>
            <a:r>
              <a:rPr lang="pt-BR" dirty="0"/>
              <a:t> por trás da </a:t>
            </a:r>
            <a:r>
              <a:rPr lang="pt-BR" b="1" i="1" dirty="0"/>
              <a:t>regressão linear</a:t>
            </a:r>
            <a:r>
              <a:rPr lang="pt-BR" dirty="0"/>
              <a:t>: encontrar funções que </a:t>
            </a:r>
            <a:r>
              <a:rPr lang="pt-BR" b="1" i="1" dirty="0">
                <a:solidFill>
                  <a:srgbClr val="00B050"/>
                </a:solidFill>
              </a:rPr>
              <a:t>aproximem o comportamento </a:t>
            </a:r>
            <a:r>
              <a:rPr lang="pt-BR" dirty="0"/>
              <a:t>de um conjunto de amostras (em geral ruidosas).</a:t>
            </a:r>
          </a:p>
          <a:p>
            <a:r>
              <a:rPr lang="pt-BR" dirty="0"/>
              <a:t>Definimos o </a:t>
            </a:r>
            <a:r>
              <a:rPr lang="pt-BR" b="1" i="1" dirty="0"/>
              <a:t>problema matematicamente</a:t>
            </a:r>
            <a:r>
              <a:rPr lang="pt-BR" dirty="0"/>
              <a:t>.</a:t>
            </a:r>
          </a:p>
          <a:p>
            <a:r>
              <a:rPr lang="pt-BR" dirty="0"/>
              <a:t>Vimos como resolver o problema da regressão, i.e., </a:t>
            </a:r>
            <a:r>
              <a:rPr lang="pt-BR" b="1" i="1" dirty="0"/>
              <a:t>encontrar os pesos do modelo, através da </a:t>
            </a:r>
            <a:r>
              <a:rPr lang="pt-BR" b="1" i="1" dirty="0">
                <a:solidFill>
                  <a:srgbClr val="00B050"/>
                </a:solidFill>
              </a:rPr>
              <a:t>equação normal e visualmente</a:t>
            </a:r>
            <a:r>
              <a:rPr lang="pt-BR" dirty="0"/>
              <a:t>.</a:t>
            </a:r>
          </a:p>
          <a:p>
            <a:r>
              <a:rPr lang="pt-BR" dirty="0"/>
              <a:t>Aprendemos o que é uma </a:t>
            </a:r>
            <a:r>
              <a:rPr lang="pt-BR" b="1" i="1" dirty="0"/>
              <a:t>superfície de erro</a:t>
            </a:r>
            <a:r>
              <a:rPr lang="pt-BR" dirty="0"/>
              <a:t>.</a:t>
            </a:r>
          </a:p>
          <a:p>
            <a:r>
              <a:rPr lang="pt-BR" dirty="0"/>
              <a:t>Discutimos algumas </a:t>
            </a:r>
            <a:r>
              <a:rPr lang="pt-BR" b="1" i="1" dirty="0"/>
              <a:t>desvantagens</a:t>
            </a:r>
            <a:r>
              <a:rPr lang="pt-BR" dirty="0"/>
              <a:t> (e.g. </a:t>
            </a:r>
            <a:r>
              <a:rPr lang="pt-BR" b="1" i="1" dirty="0"/>
              <a:t>complexidade e</a:t>
            </a:r>
            <a:r>
              <a:rPr lang="pt-BR" dirty="0"/>
              <a:t> </a:t>
            </a:r>
            <a:r>
              <a:rPr lang="pt-BR" b="1" i="1" dirty="0"/>
              <a:t>regressão não-linear</a:t>
            </a:r>
            <a:r>
              <a:rPr lang="pt-BR" dirty="0"/>
              <a:t>) da equação normal e vislumbramos uma solução para essas desvantagens, a qual discutiremos a seguir.</a:t>
            </a:r>
          </a:p>
        </p:txBody>
      </p:sp>
    </p:spTree>
    <p:extLst>
      <p:ext uri="{BB962C8B-B14F-4D97-AF65-F5344CB8AC3E}">
        <p14:creationId xmlns:p14="http://schemas.microsoft.com/office/powerpoint/2010/main" val="2495786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938CEB06-A2E8-123C-DCB6-F03076203D36}"/>
              </a:ext>
            </a:extLst>
          </p:cNvPr>
          <p:cNvSpPr txBox="1">
            <a:spLocks/>
          </p:cNvSpPr>
          <p:nvPr/>
        </p:nvSpPr>
        <p:spPr>
          <a:xfrm>
            <a:off x="838200" y="1446964"/>
            <a:ext cx="10515600" cy="44112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sz="4400" i="1" dirty="0">
                <a:solidFill>
                  <a:srgbClr val="000000"/>
                </a:solidFill>
              </a:rPr>
              <a:t>C</a:t>
            </a:r>
            <a:r>
              <a:rPr lang="pt-BR" sz="4400" b="0" i="1" dirty="0">
                <a:solidFill>
                  <a:srgbClr val="000000"/>
                </a:solidFill>
                <a:effectLst/>
              </a:rPr>
              <a:t>omo aplicamos o algoritmo do </a:t>
            </a:r>
            <a:r>
              <a:rPr lang="pt-BR" sz="4400" b="1" i="1" dirty="0">
                <a:solidFill>
                  <a:srgbClr val="000000"/>
                </a:solidFill>
                <a:effectLst/>
              </a:rPr>
              <a:t>gradiente descendente </a:t>
            </a:r>
            <a:r>
              <a:rPr lang="pt-BR" sz="4400" b="0" i="1" dirty="0">
                <a:solidFill>
                  <a:srgbClr val="000000"/>
                </a:solidFill>
                <a:effectLst/>
              </a:rPr>
              <a:t>ao problema da </a:t>
            </a:r>
            <a:r>
              <a:rPr lang="pt-BR" sz="4400" b="1" i="1" dirty="0">
                <a:solidFill>
                  <a:srgbClr val="000000"/>
                </a:solidFill>
                <a:effectLst/>
              </a:rPr>
              <a:t>regressão linear</a:t>
            </a:r>
            <a:r>
              <a:rPr lang="pt-BR" sz="4400" i="1" dirty="0"/>
              <a:t>?</a:t>
            </a:r>
            <a:br>
              <a:rPr lang="pt-BR" sz="4400" i="1" dirty="0"/>
            </a:br>
            <a:endParaRPr lang="pt-BR" sz="4400" i="1" dirty="0"/>
          </a:p>
          <a:p>
            <a:pPr marL="0" indent="0" algn="ctr">
              <a:buNone/>
            </a:pPr>
            <a:r>
              <a:rPr lang="pt-BR" sz="4400" i="1" dirty="0"/>
              <a:t>Ou seja, como encontramos os </a:t>
            </a:r>
            <a:r>
              <a:rPr lang="pt-BR" sz="4400" b="1" i="1" dirty="0">
                <a:solidFill>
                  <a:srgbClr val="00B050"/>
                </a:solidFill>
              </a:rPr>
              <a:t>pesos da função hipótese</a:t>
            </a:r>
            <a:r>
              <a:rPr lang="pt-BR" sz="4400" i="1" dirty="0"/>
              <a:t> usando o gradiente descendente?</a:t>
            </a:r>
          </a:p>
        </p:txBody>
      </p:sp>
    </p:spTree>
    <p:extLst>
      <p:ext uri="{BB962C8B-B14F-4D97-AF65-F5344CB8AC3E}">
        <p14:creationId xmlns:p14="http://schemas.microsoft.com/office/powerpoint/2010/main" val="2268281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170919-7F72-4A9E-70CE-B834B0C1C4EF}"/>
              </a:ext>
            </a:extLst>
          </p:cNvPr>
          <p:cNvSpPr>
            <a:spLocks noGrp="1"/>
          </p:cNvSpPr>
          <p:nvPr>
            <p:ph type="title"/>
          </p:nvPr>
        </p:nvSpPr>
        <p:spPr/>
        <p:txBody>
          <a:bodyPr/>
          <a:lstStyle/>
          <a:p>
            <a:r>
              <a:rPr lang="pt-BR" dirty="0"/>
              <a:t>O algoritmo do gradiente do descendente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0B879D4-E78F-668E-0E3E-6B34B203EC6C}"/>
                  </a:ext>
                </a:extLst>
              </p:cNvPr>
              <p:cNvSpPr>
                <a:spLocks noGrp="1"/>
              </p:cNvSpPr>
              <p:nvPr>
                <p:ph idx="1"/>
              </p:nvPr>
            </p:nvSpPr>
            <p:spPr>
              <a:xfrm>
                <a:off x="838199" y="4593608"/>
                <a:ext cx="11079145" cy="2264391"/>
              </a:xfrm>
            </p:spPr>
            <p:txBody>
              <a:bodyPr>
                <a:normAutofit/>
              </a:bodyPr>
              <a:lstStyle/>
              <a:p>
                <a:r>
                  <a:rPr lang="pt-BR" b="1" dirty="0"/>
                  <a:t>OBS</a:t>
                </a:r>
                <a:r>
                  <a:rPr lang="pt-BR" dirty="0"/>
                  <a:t>.: O </a:t>
                </a:r>
                <a:r>
                  <a:rPr lang="pt-BR" b="1" i="1" dirty="0">
                    <a:solidFill>
                      <a:srgbClr val="00B050"/>
                    </a:solidFill>
                  </a:rPr>
                  <a:t>passo de aprendizagem</a:t>
                </a:r>
                <a:r>
                  <a:rPr lang="pt-BR" dirty="0"/>
                  <a:t>, </a:t>
                </a:r>
                <a14:m>
                  <m:oMath xmlns:m="http://schemas.openxmlformats.org/officeDocument/2006/math">
                    <m:r>
                      <a:rPr lang="pt-BR" sz="2800" i="1" smtClean="0">
                        <a:latin typeface="Cambria Math" panose="02040503050406030204" pitchFamily="18" charset="0"/>
                        <a:ea typeface="Cambria Math" panose="02040503050406030204" pitchFamily="18" charset="0"/>
                      </a:rPr>
                      <m:t>𝛼</m:t>
                    </m:r>
                  </m:oMath>
                </a14:m>
                <a:r>
                  <a:rPr lang="pt-BR" dirty="0"/>
                  <a:t>, dita o tamanho do deslocamento dado na direção oposta a apontada pelo </a:t>
                </a:r>
                <a:r>
                  <a:rPr lang="pt-BR" b="1" i="1" dirty="0"/>
                  <a:t>vetor</a:t>
                </a:r>
                <a:r>
                  <a:rPr lang="pt-BR" dirty="0"/>
                  <a:t> </a:t>
                </a:r>
                <a:r>
                  <a:rPr lang="pt-BR" b="1" i="1" dirty="0"/>
                  <a:t>gradiente</a:t>
                </a:r>
                <a:r>
                  <a:rPr lang="pt-BR" dirty="0"/>
                  <a:t>.</a:t>
                </a:r>
              </a:p>
              <a:p>
                <a:r>
                  <a:rPr lang="pt-BR" dirty="0"/>
                  <a:t>Na sequência, encontraremos o </a:t>
                </a:r>
                <a:r>
                  <a:rPr lang="pt-BR" b="1" i="1" dirty="0"/>
                  <a:t>vetor gradiente</a:t>
                </a:r>
                <a:r>
                  <a:rPr lang="pt-BR" dirty="0"/>
                  <a:t> da </a:t>
                </a:r>
                <a:r>
                  <a:rPr lang="pt-BR" b="1" i="1" dirty="0"/>
                  <a:t>função de erro</a:t>
                </a:r>
                <a:r>
                  <a:rPr lang="pt-BR" dirty="0"/>
                  <a:t>.</a:t>
                </a:r>
              </a:p>
            </p:txBody>
          </p:sp>
        </mc:Choice>
        <mc:Fallback xmlns="">
          <p:sp>
            <p:nvSpPr>
              <p:cNvPr id="3" name="Espaço Reservado para Conteúdo 2">
                <a:extLst>
                  <a:ext uri="{FF2B5EF4-FFF2-40B4-BE49-F238E27FC236}">
                    <a16:creationId xmlns:a16="http://schemas.microsoft.com/office/drawing/2014/main" id="{70B879D4-E78F-668E-0E3E-6B34B203EC6C}"/>
                  </a:ext>
                </a:extLst>
              </p:cNvPr>
              <p:cNvSpPr>
                <a:spLocks noGrp="1" noRot="1" noChangeAspect="1" noMove="1" noResize="1" noEditPoints="1" noAdjustHandles="1" noChangeArrowheads="1" noChangeShapeType="1" noTextEdit="1"/>
              </p:cNvSpPr>
              <p:nvPr>
                <p:ph idx="1"/>
              </p:nvPr>
            </p:nvSpPr>
            <p:spPr>
              <a:xfrm>
                <a:off x="838199" y="4593608"/>
                <a:ext cx="11079145" cy="2264391"/>
              </a:xfrm>
              <a:blipFill>
                <a:blip r:embed="rId3"/>
                <a:stretch>
                  <a:fillRect l="-935" t="-458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11492AC-9AA7-E1FA-2B1C-77DD666FCE33}"/>
                  </a:ext>
                </a:extLst>
              </p:cNvPr>
              <p:cNvSpPr/>
              <p:nvPr/>
            </p:nvSpPr>
            <p:spPr>
              <a:xfrm>
                <a:off x="134816" y="2288644"/>
                <a:ext cx="8223924" cy="1474378"/>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o</m:t>
                    </m:r>
                    <m:r>
                      <a:rPr lang="pt-BR" sz="2000" b="0" i="0" dirty="0" smtClean="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vetor</m:t>
                    </m:r>
                    <m:r>
                      <a:rPr lang="pt-BR" sz="2000" b="0" i="0" dirty="0" smtClean="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de</m:t>
                    </m:r>
                    <m:r>
                      <a:rPr lang="pt-BR" sz="2000" b="0" i="0" dirty="0" smtClean="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pesos</m:t>
                    </m:r>
                    <m:r>
                      <a:rPr lang="pt-BR" sz="2000" b="0" i="0" dirty="0" smtClean="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aleat</m:t>
                    </m:r>
                    <m:r>
                      <a:rPr lang="pt-BR" sz="2000" b="0" i="0" dirty="0" smtClean="0">
                        <a:latin typeface="Cambria Math" panose="02040503050406030204" pitchFamily="18" charset="0"/>
                        <a:ea typeface="Cambria Math" panose="02040503050406030204" pitchFamily="18" charset="0"/>
                      </a:rPr>
                      <m:t>ó</m:t>
                    </m:r>
                    <m:r>
                      <m:rPr>
                        <m:sty m:val="p"/>
                      </m:rPr>
                      <a:rPr lang="pt-BR" sz="2000" b="0" i="0" dirty="0" smtClean="0">
                        <a:latin typeface="Cambria Math" panose="02040503050406030204" pitchFamily="18" charset="0"/>
                        <a:ea typeface="Cambria Math" panose="02040503050406030204" pitchFamily="18" charset="0"/>
                      </a:rPr>
                      <m:t>rio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pesos</m:t>
                    </m:r>
                  </m:oMath>
                </a14:m>
                <a:endParaRPr lang="pt-BR" sz="2000" b="0" dirty="0">
                  <a:ea typeface="Cambria Math" panose="02040503050406030204" pitchFamily="18" charset="0"/>
                </a:endParaRPr>
              </a:p>
              <a:p>
                <a:r>
                  <a:rPr lang="pt-BR" sz="2000" b="1" dirty="0">
                    <a:latin typeface="Cambria Math" panose="02040503050406030204" pitchFamily="18" charset="0"/>
                    <a:ea typeface="Cambria Math" panose="02040503050406030204" pitchFamily="18" charset="0"/>
                  </a:rPr>
                  <a:t>loop até </a:t>
                </a:r>
                <a:r>
                  <a:rPr lang="pt-BR" sz="2000" dirty="0">
                    <a:latin typeface="Cambria Math" panose="02040503050406030204" pitchFamily="18" charset="0"/>
                    <a:ea typeface="Cambria Math" panose="02040503050406030204" pitchFamily="18" charset="0"/>
                  </a:rPr>
                  <a:t>convergir </a:t>
                </a:r>
                <a:r>
                  <a:rPr lang="pt-BR" sz="2000" b="1" dirty="0">
                    <a:latin typeface="Cambria Math" panose="02040503050406030204" pitchFamily="18" charset="0"/>
                    <a:ea typeface="Cambria Math" panose="02040503050406030204" pitchFamily="18" charset="0"/>
                  </a:rPr>
                  <a:t>ou </a:t>
                </a:r>
                <a:r>
                  <a:rPr lang="pt-BR" sz="2000" dirty="0">
                    <a:latin typeface="Cambria Math" panose="02040503050406030204" pitchFamily="18" charset="0"/>
                    <a:ea typeface="Cambria Math" panose="02040503050406030204" pitchFamily="18" charset="0"/>
                  </a:rPr>
                  <a:t>atingir o número máximo de iterações </a:t>
                </a:r>
                <a:r>
                  <a:rPr lang="pt-BR" sz="2000" b="1" dirty="0">
                    <a:latin typeface="Cambria Math" panose="02040503050406030204" pitchFamily="18" charset="0"/>
                    <a:ea typeface="Cambria Math" panose="02040503050406030204" pitchFamily="18" charset="0"/>
                  </a:rPr>
                  <a:t>do</a:t>
                </a:r>
              </a:p>
              <a:p>
                <a:r>
                  <a:rPr lang="pt-BR" sz="2000" dirty="0">
                    <a:latin typeface="Cambria Math" panose="02040503050406030204" pitchFamily="18" charset="0"/>
                    <a:ea typeface="Cambria Math" panose="02040503050406030204" pitchFamily="18" charset="0"/>
                  </a:rPr>
                  <a:t>	</a:t>
                </a:r>
                <a14:m>
                  <m:oMath xmlns:m="http://schemas.openxmlformats.org/officeDocument/2006/math">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oMath>
                </a14:m>
                <a:r>
                  <a:rPr lang="pt-BR" sz="2000" b="1" dirty="0">
                    <a:latin typeface="Cambria Math" panose="02040503050406030204" pitchFamily="18" charset="0"/>
                  </a:rPr>
                  <a:t> </a:t>
                </a:r>
                <a14:m>
                  <m:oMath xmlns:m="http://schemas.openxmlformats.org/officeDocument/2006/math">
                    <m:r>
                      <a:rPr lang="en-US" sz="2000" b="1" i="1" dirty="0">
                        <a:latin typeface="Cambria Math" panose="02040503050406030204" pitchFamily="18" charset="0"/>
                        <a:ea typeface="Cambria Math" panose="02040503050406030204" pitchFamily="18" charset="0"/>
                      </a:rPr>
                      <m:t>← </m:t>
                    </m:r>
                  </m:oMath>
                </a14:m>
                <a:r>
                  <a:rPr lang="pt-BR" sz="2000" dirty="0">
                    <a:latin typeface="Cambria Math" panose="02040503050406030204" pitchFamily="18" charset="0"/>
                    <a:ea typeface="Cambria Math" panose="02040503050406030204" pitchFamily="18" charset="0"/>
                  </a:rPr>
                  <a:t>cálculo do vetor gradiente</a:t>
                </a:r>
                <a:r>
                  <a:rPr lang="pt-BR" sz="2000" dirty="0">
                    <a:ea typeface="Cambria Math" panose="02040503050406030204" pitchFamily="18" charset="0"/>
                  </a:rPr>
                  <a:t>, </a:t>
                </a:r>
                <a14:m>
                  <m:oMath xmlns:m="http://schemas.openxmlformats.org/officeDocument/2006/math">
                    <m:f>
                      <m:fPr>
                        <m:ctrlPr>
                          <a:rPr lang="pt-BR" sz="2000" i="1">
                            <a:latin typeface="Cambria Math" panose="02040503050406030204" pitchFamily="18" charset="0"/>
                            <a:ea typeface="Cambria Math" panose="02040503050406030204" pitchFamily="18" charset="0"/>
                          </a:rPr>
                        </m:ctrlPr>
                      </m:fPr>
                      <m:num>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d>
                          <m:dPr>
                            <m:ctrlPr>
                              <a:rPr lang="pt-BR" sz="2000" i="1">
                                <a:latin typeface="Cambria Math" panose="02040503050406030204" pitchFamily="18" charset="0"/>
                                <a:ea typeface="Cambria Math" panose="02040503050406030204" pitchFamily="18" charset="0"/>
                              </a:rPr>
                            </m:ctrlPr>
                          </m:dPr>
                          <m:e>
                            <m:r>
                              <a:rPr lang="pt-BR" sz="2000" b="1" i="1">
                                <a:latin typeface="Cambria Math" panose="02040503050406030204" pitchFamily="18" charset="0"/>
                                <a:ea typeface="Cambria Math" panose="02040503050406030204" pitchFamily="18" charset="0"/>
                              </a:rPr>
                              <m:t>𝒂</m:t>
                            </m:r>
                          </m:e>
                        </m:d>
                      </m:num>
                      <m:den>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rPr>
                          <m:t>𝒂</m:t>
                        </m:r>
                      </m:den>
                    </m:f>
                  </m:oMath>
                </a14:m>
                <a:endParaRPr lang="pt-BR" sz="2000" dirty="0">
                  <a:latin typeface="Cambria Math" panose="02040503050406030204" pitchFamily="18" charset="0"/>
                  <a:ea typeface="Cambria Math" panose="02040503050406030204" pitchFamily="18" charset="0"/>
                </a:endParaRPr>
              </a:p>
              <a:p>
                <a:r>
                  <a:rPr lang="en-US" sz="2000" dirty="0"/>
                  <a:t>	</a:t>
                </a:r>
                <a14:m>
                  <m:oMath xmlns:m="http://schemas.openxmlformats.org/officeDocument/2006/math">
                    <m:r>
                      <a:rPr lang="pt-BR" sz="2000" b="1" i="1">
                        <a:latin typeface="Cambria Math" panose="02040503050406030204" pitchFamily="18" charset="0"/>
                      </a:rPr>
                      <m:t>𝒂</m:t>
                    </m:r>
                    <m:r>
                      <a:rPr lang="en-US" sz="2000" b="1" i="1">
                        <a:latin typeface="Cambria Math" panose="02040503050406030204" pitchFamily="18" charset="0"/>
                        <a:ea typeface="Cambria Math" panose="02040503050406030204" pitchFamily="18" charset="0"/>
                      </a:rPr>
                      <m:t>←</m:t>
                    </m:r>
                    <m:r>
                      <a:rPr lang="pt-BR" sz="2000" b="1" i="1">
                        <a:latin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oMath>
                </a14:m>
                <a:r>
                  <a:rPr lang="nl-BE" sz="1600" dirty="0"/>
                  <a:t> </a:t>
                </a:r>
                <a:r>
                  <a:rPr lang="nl-BE" sz="2000" dirty="0">
                    <a:latin typeface="Cambria Math" panose="02040503050406030204" pitchFamily="18" charset="0"/>
                    <a:ea typeface="Cambria Math" panose="02040503050406030204" pitchFamily="18" charset="0"/>
                  </a:rPr>
                  <a:t>(</a:t>
                </a:r>
                <a:r>
                  <a:rPr lang="nl-BE" sz="2000" b="1" i="1" dirty="0">
                    <a:solidFill>
                      <a:srgbClr val="0070C0"/>
                    </a:solidFill>
                    <a:latin typeface="Cambria Math" panose="02040503050406030204" pitchFamily="18" charset="0"/>
                    <a:ea typeface="Cambria Math" panose="02040503050406030204" pitchFamily="18" charset="0"/>
                  </a:rPr>
                  <a:t>regra de atualização dos pesos</a:t>
                </a:r>
                <a:r>
                  <a:rPr lang="nl-BE" sz="2000" dirty="0">
                    <a:latin typeface="Cambria Math" panose="02040503050406030204" pitchFamily="18" charset="0"/>
                    <a:ea typeface="Cambria Math" panose="02040503050406030204" pitchFamily="18" charset="0"/>
                  </a:rPr>
                  <a:t>)</a:t>
                </a:r>
              </a:p>
            </p:txBody>
          </p:sp>
        </mc:Choice>
        <mc:Fallback xmlns="">
          <p:sp>
            <p:nvSpPr>
              <p:cNvPr id="4" name="Rectangle 3">
                <a:extLst>
                  <a:ext uri="{FF2B5EF4-FFF2-40B4-BE49-F238E27FC236}">
                    <a16:creationId xmlns:a16="http://schemas.microsoft.com/office/drawing/2014/main" id="{D11492AC-9AA7-E1FA-2B1C-77DD666FCE33}"/>
                  </a:ext>
                </a:extLst>
              </p:cNvPr>
              <p:cNvSpPr>
                <a:spLocks noRot="1" noChangeAspect="1" noMove="1" noResize="1" noEditPoints="1" noAdjustHandles="1" noChangeArrowheads="1" noChangeShapeType="1" noTextEdit="1"/>
              </p:cNvSpPr>
              <p:nvPr/>
            </p:nvSpPr>
            <p:spPr>
              <a:xfrm>
                <a:off x="134816" y="2288644"/>
                <a:ext cx="8223924" cy="1474378"/>
              </a:xfrm>
              <a:prstGeom prst="rect">
                <a:avLst/>
              </a:prstGeom>
              <a:blipFill>
                <a:blip r:embed="rId4"/>
                <a:stretch>
                  <a:fillRect l="-666" b="-5328"/>
                </a:stretch>
              </a:blipFill>
              <a:ln>
                <a:solidFill>
                  <a:schemeClr val="tx1"/>
                </a:solidFill>
              </a:ln>
            </p:spPr>
            <p:txBody>
              <a:bodyPr/>
              <a:lstStyle/>
              <a:p>
                <a:r>
                  <a:rPr lang="pt-BR">
                    <a:noFill/>
                  </a:rPr>
                  <a:t> </a:t>
                </a:r>
              </a:p>
            </p:txBody>
          </p:sp>
        </mc:Fallback>
      </mc:AlternateContent>
      <p:pic>
        <p:nvPicPr>
          <p:cNvPr id="5" name="Picture 5">
            <a:extLst>
              <a:ext uri="{FF2B5EF4-FFF2-40B4-BE49-F238E27FC236}">
                <a16:creationId xmlns:a16="http://schemas.microsoft.com/office/drawing/2014/main" id="{17772289-26AB-6310-C7E0-257BB687CC30}"/>
              </a:ext>
            </a:extLst>
          </p:cNvPr>
          <p:cNvPicPr>
            <a:picLocks noChangeAspect="1"/>
          </p:cNvPicPr>
          <p:nvPr/>
        </p:nvPicPr>
        <p:blipFill rotWithShape="1">
          <a:blip r:embed="rId5">
            <a:extLst>
              <a:ext uri="{28A0092B-C50C-407E-A947-70E740481C1C}">
                <a14:useLocalDpi xmlns:a14="http://schemas.microsoft.com/office/drawing/2010/main" val="0"/>
              </a:ext>
            </a:extLst>
          </a:blip>
          <a:srcRect t="48368" r="2754" b="1527"/>
          <a:stretch/>
        </p:blipFill>
        <p:spPr>
          <a:xfrm>
            <a:off x="8830547" y="2076116"/>
            <a:ext cx="3226637" cy="2120496"/>
          </a:xfrm>
          <a:prstGeom prst="rect">
            <a:avLst/>
          </a:prstGeom>
        </p:spPr>
      </p:pic>
      <p:sp>
        <p:nvSpPr>
          <p:cNvPr id="6" name="Seta: para a Direita 5">
            <a:extLst>
              <a:ext uri="{FF2B5EF4-FFF2-40B4-BE49-F238E27FC236}">
                <a16:creationId xmlns:a16="http://schemas.microsoft.com/office/drawing/2014/main" id="{5F262DCD-E874-A929-9087-AED5FF9F773D}"/>
              </a:ext>
            </a:extLst>
          </p:cNvPr>
          <p:cNvSpPr/>
          <p:nvPr/>
        </p:nvSpPr>
        <p:spPr>
          <a:xfrm>
            <a:off x="8440616" y="2823582"/>
            <a:ext cx="359787" cy="4823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07599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A65558-3D14-0478-D170-D74E5487F54F}"/>
              </a:ext>
            </a:extLst>
          </p:cNvPr>
          <p:cNvSpPr>
            <a:spLocks noGrp="1"/>
          </p:cNvSpPr>
          <p:nvPr>
            <p:ph type="title"/>
          </p:nvPr>
        </p:nvSpPr>
        <p:spPr/>
        <p:txBody>
          <a:bodyPr/>
          <a:lstStyle/>
          <a:p>
            <a:r>
              <a:rPr lang="pt-BR" dirty="0"/>
              <a:t>Calculando 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E79540-B9F5-F7ED-2DD8-EAD3ABC204C2}"/>
                  </a:ext>
                </a:extLst>
              </p:cNvPr>
              <p:cNvSpPr>
                <a:spLocks noGrp="1"/>
              </p:cNvSpPr>
              <p:nvPr>
                <p:ph idx="1"/>
              </p:nvPr>
            </p:nvSpPr>
            <p:spPr>
              <a:xfrm>
                <a:off x="838199" y="1825624"/>
                <a:ext cx="11139435" cy="5032375"/>
              </a:xfrm>
            </p:spPr>
            <p:txBody>
              <a:bodyPr>
                <a:normAutofit/>
              </a:bodyPr>
              <a:lstStyle/>
              <a:p>
                <a:r>
                  <a:rPr lang="pt-BR" dirty="0"/>
                  <a:t>Para calcularmos o vetor gradiente, vamos considerar o EQM como função de erro e a função do hiperplano como função hipótese:</a:t>
                </a:r>
              </a:p>
              <a:p>
                <a:pPr marL="0" indent="0">
                  <a:buNone/>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𝐾</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𝐾</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𝑖</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𝐾</m:t>
                    </m:r>
                  </m:oMath>
                </a14:m>
                <a:r>
                  <a:rPr lang="pt-BR" dirty="0"/>
                  <a:t> é o número </a:t>
                </a:r>
                <a:r>
                  <a:rPr lang="pt-BR" b="1" i="1" dirty="0"/>
                  <a:t>atributos</a:t>
                </a:r>
                <a:r>
                  <a:rPr lang="pt-BR" dirty="0"/>
                  <a:t>,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𝑖</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𝑖</m:t>
                    </m:r>
                  </m:oMath>
                </a14:m>
                <a:r>
                  <a:rPr lang="pt-BR" dirty="0"/>
                  <a:t> são os pesos e entradas da função, respectivamente,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=1</m:t>
                    </m:r>
                  </m:oMath>
                </a14:m>
                <a:r>
                  <a:rPr lang="pt-BR" dirty="0"/>
                  <a:t> (</a:t>
                </a:r>
                <a:r>
                  <a:rPr lang="pt-BR" b="1" i="1" dirty="0"/>
                  <a:t>atributo de bias</a:t>
                </a:r>
                <a:r>
                  <a:rPr lang="pt-BR" dirty="0"/>
                  <a:t>) e </a:t>
                </a:r>
                <a14:m>
                  <m:oMath xmlns:m="http://schemas.openxmlformats.org/officeDocument/2006/math">
                    <m:r>
                      <a:rPr lang="pt-BR" b="1" i="1">
                        <a:latin typeface="Cambria Math" panose="02040503050406030204" pitchFamily="18" charset="0"/>
                      </a:rPr>
                      <m:t>𝒂</m:t>
                    </m:r>
                  </m:oMath>
                </a14:m>
                <a:r>
                  <a:rPr lang="pt-BR" dirty="0"/>
                  <a:t> e </a:t>
                </a:r>
                <a14:m>
                  <m:oMath xmlns:m="http://schemas.openxmlformats.org/officeDocument/2006/math">
                    <m:r>
                      <a:rPr lang="pt-BR" b="1" i="1">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r>
                  <a:rPr lang="pt-BR" dirty="0"/>
                  <a:t> são vetores coluna com todos os pesos e entradas, respectivamente.</a:t>
                </a:r>
              </a:p>
              <a:p>
                <a:r>
                  <a:rPr lang="pt-BR" dirty="0"/>
                  <a:t>Agora podemos encontrar o vetor gradiente.</a:t>
                </a:r>
              </a:p>
            </p:txBody>
          </p:sp>
        </mc:Choice>
        <mc:Fallback xmlns="">
          <p:sp>
            <p:nvSpPr>
              <p:cNvPr id="3" name="Espaço Reservado para Conteúdo 2">
                <a:extLst>
                  <a:ext uri="{FF2B5EF4-FFF2-40B4-BE49-F238E27FC236}">
                    <a16:creationId xmlns:a16="http://schemas.microsoft.com/office/drawing/2014/main" id="{A1E79540-B9F5-F7ED-2DD8-EAD3ABC204C2}"/>
                  </a:ext>
                </a:extLst>
              </p:cNvPr>
              <p:cNvSpPr>
                <a:spLocks noGrp="1" noRot="1" noChangeAspect="1" noMove="1" noResize="1" noEditPoints="1" noAdjustHandles="1" noChangeArrowheads="1" noChangeShapeType="1" noTextEdit="1"/>
              </p:cNvSpPr>
              <p:nvPr>
                <p:ph idx="1"/>
              </p:nvPr>
            </p:nvSpPr>
            <p:spPr>
              <a:xfrm>
                <a:off x="838199" y="1825624"/>
                <a:ext cx="11139435" cy="5032375"/>
              </a:xfrm>
              <a:blipFill>
                <a:blip r:embed="rId2"/>
                <a:stretch>
                  <a:fillRect l="-1094" t="-1937" r="-1805"/>
                </a:stretch>
              </a:blipFill>
            </p:spPr>
            <p:txBody>
              <a:bodyPr/>
              <a:lstStyle/>
              <a:p>
                <a:r>
                  <a:rPr lang="pt-BR">
                    <a:noFill/>
                  </a:rPr>
                  <a:t> </a:t>
                </a:r>
              </a:p>
            </p:txBody>
          </p:sp>
        </mc:Fallback>
      </mc:AlternateContent>
    </p:spTree>
    <p:extLst>
      <p:ext uri="{BB962C8B-B14F-4D97-AF65-F5344CB8AC3E}">
        <p14:creationId xmlns:p14="http://schemas.microsoft.com/office/powerpoint/2010/main" val="1785129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86E35-2132-957C-5119-8416C939A543}"/>
              </a:ext>
            </a:extLst>
          </p:cNvPr>
          <p:cNvSpPr>
            <a:spLocks noGrp="1"/>
          </p:cNvSpPr>
          <p:nvPr>
            <p:ph type="title"/>
          </p:nvPr>
        </p:nvSpPr>
        <p:spPr/>
        <p:txBody>
          <a:bodyPr/>
          <a:lstStyle/>
          <a:p>
            <a:r>
              <a:rPr lang="pt-BR" dirty="0"/>
              <a:t>Calculando 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5EC678-4C25-1184-B2F1-399C0F236041}"/>
                  </a:ext>
                </a:extLst>
              </p:cNvPr>
              <p:cNvSpPr>
                <a:spLocks noGrp="1"/>
              </p:cNvSpPr>
              <p:nvPr>
                <p:ph idx="1"/>
              </p:nvPr>
            </p:nvSpPr>
            <p:spPr>
              <a:xfrm>
                <a:off x="838199" y="1777430"/>
                <a:ext cx="11223662" cy="5080570"/>
              </a:xfrm>
            </p:spPr>
            <p:txBody>
              <a:bodyPr>
                <a:normAutofit lnSpcReduction="10000"/>
              </a:bodyPr>
              <a:lstStyle/>
              <a:p>
                <a:r>
                  <a:rPr lang="pt-BR" dirty="0"/>
                  <a:t>O </a:t>
                </a:r>
                <a:r>
                  <a:rPr lang="pt-BR" b="1" i="1" dirty="0"/>
                  <a:t>vetor gradiente </a:t>
                </a:r>
                <a:r>
                  <a:rPr lang="pt-BR" dirty="0"/>
                  <a:t>da</a:t>
                </a:r>
                <a:r>
                  <a:rPr lang="pt-BR" b="1" i="1" dirty="0"/>
                  <a:t> função de erro em relação aos pesos </a:t>
                </a:r>
                <a:r>
                  <a:rPr lang="pt-BR" dirty="0"/>
                  <a:t>é dado por</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num>
                        <m:den>
                          <m:r>
                            <a:rPr lang="pt-BR" i="1">
                              <a:latin typeface="Cambria Math" panose="02040503050406030204" pitchFamily="18" charset="0"/>
                            </a:rPr>
                            <m:t>𝜕</m:t>
                          </m:r>
                          <m:r>
                            <a:rPr lang="pt-BR" b="1" i="1">
                              <a:latin typeface="Cambria Math" panose="02040503050406030204" pitchFamily="18" charset="0"/>
                            </a:rPr>
                            <m:t>𝒂</m:t>
                          </m:r>
                        </m:den>
                      </m:f>
                      <m:d>
                        <m:dPr>
                          <m:begChr m:val="["/>
                          <m:endChr m:val="]"/>
                          <m:ctrlPr>
                            <a:rPr lang="pt-BR" b="1"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e>
                          </m:nary>
                        </m:e>
                      </m:d>
                    </m:oMath>
                  </m:oMathPara>
                </a14:m>
                <a:endParaRPr lang="pt-BR" b="1" i="1" dirty="0">
                  <a:latin typeface="Cambria Math" panose="02040503050406030204" pitchFamily="18" charset="0"/>
                </a:endParaRPr>
              </a:p>
              <a:p>
                <a:pPr marL="0" indent="0">
                  <a:buNone/>
                </a:pPr>
                <a:endParaRPr lang="pt-BR" sz="1000"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e>
                      </m:nary>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r>
                            <a:rPr lang="pt-BR" b="1" i="1">
                              <a:latin typeface="Cambria Math" panose="02040503050406030204" pitchFamily="18" charset="0"/>
                            </a:rPr>
                            <m:t>𝑿</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b="1" i="1">
                                  <a:latin typeface="Cambria Math" panose="02040503050406030204" pitchFamily="18" charset="0"/>
                                </a:rPr>
                                <m:t>𝒚</m:t>
                              </m:r>
                            </m:e>
                          </m:acc>
                        </m:e>
                      </m:d>
                      <m:r>
                        <a:rPr lang="pt-BR" b="0" i="1" smtClean="0">
                          <a:latin typeface="Cambria Math" panose="02040503050406030204" pitchFamily="18" charset="0"/>
                        </a:rPr>
                        <m:t>,</m:t>
                      </m:r>
                    </m:oMath>
                  </m:oMathPara>
                </a14:m>
                <a:endParaRPr lang="pt-BR" dirty="0"/>
              </a:p>
              <a:p>
                <a:pPr marL="0" indent="0">
                  <a:buNone/>
                </a:pPr>
                <a:r>
                  <a:rPr lang="nl-BE" dirty="0"/>
                  <a:t>onde </a:t>
                </a:r>
                <a14:m>
                  <m:oMath xmlns:m="http://schemas.openxmlformats.org/officeDocument/2006/math">
                    <m:r>
                      <a:rPr lang="pt-BR" b="1" i="1" smtClean="0">
                        <a:latin typeface="Cambria Math" panose="02040503050406030204" pitchFamily="18" charset="0"/>
                      </a:rPr>
                      <m:t>𝑿</m:t>
                    </m:r>
                  </m:oMath>
                </a14:m>
                <a:r>
                  <a:rPr lang="nl-BE" dirty="0"/>
                  <a:t> é a matriz </a:t>
                </a:r>
                <a14:m>
                  <m:oMath xmlns:m="http://schemas.openxmlformats.org/officeDocument/2006/math">
                    <m:r>
                      <a:rPr lang="pt-BR" b="0" i="1" smtClean="0">
                        <a:latin typeface="Cambria Math" panose="02040503050406030204" pitchFamily="18" charset="0"/>
                      </a:rPr>
                      <m:t>(</m:t>
                    </m:r>
                    <m:r>
                      <a:rPr lang="pt-BR" b="0" i="1" dirty="0" smtClean="0">
                        <a:latin typeface="Cambria Math" panose="02040503050406030204" pitchFamily="18" charset="0"/>
                      </a:rPr>
                      <m:t>𝑁</m:t>
                    </m:r>
                    <m:r>
                      <a:rPr lang="pt-BR" b="0" i="1" dirty="0" smtClean="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𝐾</m:t>
                    </m:r>
                    <m:r>
                      <a:rPr lang="pt-BR" b="0" i="1" dirty="0" smtClean="0">
                        <a:latin typeface="Cambria Math" panose="02040503050406030204" pitchFamily="18" charset="0"/>
                        <a:ea typeface="Cambria Math" panose="02040503050406030204" pitchFamily="18" charset="0"/>
                      </a:rPr>
                      <m:t>+1)</m:t>
                    </m:r>
                  </m:oMath>
                </a14:m>
                <a:r>
                  <a:rPr lang="nl-BE" dirty="0"/>
                  <a:t> com todos os atributos para os </a:t>
                </a:r>
                <a14:m>
                  <m:oMath xmlns:m="http://schemas.openxmlformats.org/officeDocument/2006/math">
                    <m:r>
                      <a:rPr lang="pt-BR" i="1">
                        <a:latin typeface="Cambria Math" panose="02040503050406030204" pitchFamily="18" charset="0"/>
                      </a:rPr>
                      <m:t>𝑁</m:t>
                    </m:r>
                  </m:oMath>
                </a14:m>
                <a:r>
                  <a:rPr lang="nl-BE" b="1" i="1" dirty="0"/>
                  <a:t> </a:t>
                </a:r>
                <a:r>
                  <a:rPr lang="nl-BE" dirty="0"/>
                  <a:t>exemplos coletados e </a:t>
                </a:r>
                <a14:m>
                  <m:oMath xmlns:m="http://schemas.openxmlformats.org/officeDocument/2006/math">
                    <m:r>
                      <a:rPr lang="pt-BR" b="1" i="1">
                        <a:latin typeface="Cambria Math" panose="02040503050406030204" pitchFamily="18" charset="0"/>
                      </a:rPr>
                      <m:t>𝒚</m:t>
                    </m:r>
                  </m:oMath>
                </a14:m>
                <a:r>
                  <a:rPr lang="nl-BE" dirty="0"/>
                  <a:t> e </a:t>
                </a:r>
                <a14:m>
                  <m:oMath xmlns:m="http://schemas.openxmlformats.org/officeDocument/2006/math">
                    <m:acc>
                      <m:accPr>
                        <m:chr m:val="̂"/>
                        <m:ctrlPr>
                          <a:rPr lang="pt-BR" i="1">
                            <a:latin typeface="Cambria Math" panose="02040503050406030204" pitchFamily="18" charset="0"/>
                          </a:rPr>
                        </m:ctrlPr>
                      </m:accPr>
                      <m:e>
                        <m:r>
                          <a:rPr lang="pt-BR" b="1" i="1">
                            <a:latin typeface="Cambria Math" panose="02040503050406030204" pitchFamily="18" charset="0"/>
                          </a:rPr>
                          <m:t>𝒚</m:t>
                        </m:r>
                      </m:e>
                    </m:acc>
                  </m:oMath>
                </a14:m>
                <a:r>
                  <a:rPr lang="nl-BE" dirty="0"/>
                  <a:t> são vetores coluna </a:t>
                </a:r>
                <a14:m>
                  <m:oMath xmlns:m="http://schemas.openxmlformats.org/officeDocument/2006/math">
                    <m:r>
                      <a:rPr lang="pt-BR" i="1">
                        <a:latin typeface="Cambria Math" panose="02040503050406030204" pitchFamily="18" charset="0"/>
                      </a:rPr>
                      <m:t>(</m:t>
                    </m:r>
                    <m:r>
                      <a:rPr lang="pt-BR" i="1" dirty="0">
                        <a:latin typeface="Cambria Math" panose="02040503050406030204" pitchFamily="18" charset="0"/>
                      </a:rPr>
                      <m:t>𝑁</m:t>
                    </m:r>
                    <m:r>
                      <a:rPr lang="pt-BR" i="1" dirty="0">
                        <a:latin typeface="Cambria Math" panose="02040503050406030204" pitchFamily="18" charset="0"/>
                        <a:ea typeface="Cambria Math" panose="02040503050406030204" pitchFamily="18" charset="0"/>
                      </a:rPr>
                      <m:t>×1)</m:t>
                    </m:r>
                  </m:oMath>
                </a14:m>
                <a:r>
                  <a:rPr lang="nl-BE" dirty="0"/>
                  <a:t> com todos os valores esperados e de saída da função hipótese para os </a:t>
                </a:r>
                <a14:m>
                  <m:oMath xmlns:m="http://schemas.openxmlformats.org/officeDocument/2006/math">
                    <m:r>
                      <a:rPr lang="pt-BR" i="1">
                        <a:latin typeface="Cambria Math" panose="02040503050406030204" pitchFamily="18" charset="0"/>
                      </a:rPr>
                      <m:t>𝑁</m:t>
                    </m:r>
                  </m:oMath>
                </a14:m>
                <a:r>
                  <a:rPr lang="nl-BE" dirty="0"/>
                  <a:t> instantes de tempo considerados, respectivamente.</a:t>
                </a:r>
              </a:p>
              <a:p>
                <a:r>
                  <a:rPr lang="nl-BE" dirty="0"/>
                  <a:t>Esse cálculo pode ser diretamente estendido a polinômios.</a:t>
                </a:r>
              </a:p>
            </p:txBody>
          </p:sp>
        </mc:Choice>
        <mc:Fallback xmlns="">
          <p:sp>
            <p:nvSpPr>
              <p:cNvPr id="3" name="Espaço Reservado para Conteúdo 2">
                <a:extLst>
                  <a:ext uri="{FF2B5EF4-FFF2-40B4-BE49-F238E27FC236}">
                    <a16:creationId xmlns:a16="http://schemas.microsoft.com/office/drawing/2014/main" id="{DC5EC678-4C25-1184-B2F1-399C0F236041}"/>
                  </a:ext>
                </a:extLst>
              </p:cNvPr>
              <p:cNvSpPr>
                <a:spLocks noGrp="1" noRot="1" noChangeAspect="1" noMove="1" noResize="1" noEditPoints="1" noAdjustHandles="1" noChangeArrowheads="1" noChangeShapeType="1" noTextEdit="1"/>
              </p:cNvSpPr>
              <p:nvPr>
                <p:ph idx="1"/>
              </p:nvPr>
            </p:nvSpPr>
            <p:spPr>
              <a:xfrm>
                <a:off x="838199" y="1777430"/>
                <a:ext cx="11223662" cy="5080570"/>
              </a:xfrm>
              <a:blipFill>
                <a:blip r:embed="rId2"/>
                <a:stretch>
                  <a:fillRect l="-1086" t="-2761" b="-960"/>
                </a:stretch>
              </a:blipFill>
            </p:spPr>
            <p:txBody>
              <a:bodyPr/>
              <a:lstStyle/>
              <a:p>
                <a:r>
                  <a:rPr lang="pt-BR">
                    <a:noFill/>
                  </a:rPr>
                  <a:t> </a:t>
                </a:r>
              </a:p>
            </p:txBody>
          </p:sp>
        </mc:Fallback>
      </mc:AlternateContent>
      <p:sp>
        <p:nvSpPr>
          <p:cNvPr id="6" name="Retângulo 5">
            <a:extLst>
              <a:ext uri="{FF2B5EF4-FFF2-40B4-BE49-F238E27FC236}">
                <a16:creationId xmlns:a16="http://schemas.microsoft.com/office/drawing/2014/main" id="{BA4B978A-523C-6701-A9EE-47D262659609}"/>
              </a:ext>
            </a:extLst>
          </p:cNvPr>
          <p:cNvSpPr/>
          <p:nvPr/>
        </p:nvSpPr>
        <p:spPr>
          <a:xfrm>
            <a:off x="7676941" y="3687745"/>
            <a:ext cx="2381459" cy="94454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990E9781-5851-F216-16CE-AB5772B05103}"/>
              </a:ext>
            </a:extLst>
          </p:cNvPr>
          <p:cNvSpPr txBox="1"/>
          <p:nvPr/>
        </p:nvSpPr>
        <p:spPr>
          <a:xfrm>
            <a:off x="10229223" y="3856050"/>
            <a:ext cx="1376623" cy="461665"/>
          </a:xfrm>
          <a:prstGeom prst="rect">
            <a:avLst/>
          </a:prstGeom>
          <a:noFill/>
        </p:spPr>
        <p:txBody>
          <a:bodyPr wrap="square" rtlCol="0">
            <a:spAutoFit/>
          </a:bodyPr>
          <a:lstStyle/>
          <a:p>
            <a:pPr algn="ctr"/>
            <a:r>
              <a:rPr lang="pt-BR" sz="1200" dirty="0"/>
              <a:t>Versão matricial do vetor gradiente</a:t>
            </a:r>
          </a:p>
        </p:txBody>
      </p:sp>
      <p:cxnSp>
        <p:nvCxnSpPr>
          <p:cNvPr id="9" name="Conector de Seta Reta 8">
            <a:extLst>
              <a:ext uri="{FF2B5EF4-FFF2-40B4-BE49-F238E27FC236}">
                <a16:creationId xmlns:a16="http://schemas.microsoft.com/office/drawing/2014/main" id="{973FDB4F-E2A3-6110-52E8-6C66752677FB}"/>
              </a:ext>
            </a:extLst>
          </p:cNvPr>
          <p:cNvCxnSpPr/>
          <p:nvPr/>
        </p:nvCxnSpPr>
        <p:spPr>
          <a:xfrm flipV="1">
            <a:off x="10058400" y="4139921"/>
            <a:ext cx="321547" cy="2813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431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21E05-ABDD-6B49-2AC1-594A009F1D15}"/>
              </a:ext>
            </a:extLst>
          </p:cNvPr>
          <p:cNvSpPr>
            <a:spLocks noGrp="1"/>
          </p:cNvSpPr>
          <p:nvPr>
            <p:ph type="title"/>
          </p:nvPr>
        </p:nvSpPr>
        <p:spPr/>
        <p:txBody>
          <a:bodyPr/>
          <a:lstStyle/>
          <a:p>
            <a:r>
              <a:rPr lang="pt-BR" dirty="0"/>
              <a:t>Atualizando os pesos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CB9A1FC-3F15-B216-8074-C6DE6730400A}"/>
                  </a:ext>
                </a:extLst>
              </p:cNvPr>
              <p:cNvSpPr>
                <a:spLocks noGrp="1"/>
              </p:cNvSpPr>
              <p:nvPr>
                <p:ph idx="1"/>
              </p:nvPr>
            </p:nvSpPr>
            <p:spPr>
              <a:xfrm>
                <a:off x="838200" y="1690688"/>
                <a:ext cx="11212286" cy="5167311"/>
              </a:xfrm>
            </p:spPr>
            <p:txBody>
              <a:bodyPr>
                <a:normAutofit lnSpcReduction="10000"/>
              </a:bodyPr>
              <a:lstStyle/>
              <a:p>
                <a:r>
                  <a:rPr lang="pt-BR" dirty="0"/>
                  <a:t>Substituindo o </a:t>
                </a:r>
                <a:r>
                  <a:rPr lang="pt-BR" b="1" i="1" dirty="0"/>
                  <a:t>vetor gradiente</a:t>
                </a:r>
                <a:r>
                  <a:rPr lang="pt-BR" dirty="0"/>
                  <a:t> na </a:t>
                </a:r>
                <a:r>
                  <a:rPr lang="pt-BR" b="1" i="1" dirty="0"/>
                  <a:t>equação de atualização dos pesos</a:t>
                </a:r>
                <a:r>
                  <a:rPr lang="pt-BR" dirty="0"/>
                  <a:t>, temos</a:t>
                </a: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𝒂</m:t>
                      </m:r>
                      <m:r>
                        <a:rPr lang="pt-BR" b="1" i="1" smtClean="0">
                          <a:latin typeface="Cambria Math" panose="02040503050406030204" pitchFamily="18" charset="0"/>
                        </a:rPr>
                        <m:t>=</m:t>
                      </m:r>
                      <m:r>
                        <a:rPr lang="pt-BR" b="1" i="1" smtClean="0">
                          <a:latin typeface="Cambria Math" panose="02040503050406030204" pitchFamily="18" charset="0"/>
                        </a:rPr>
                        <m:t>𝒂</m:t>
                      </m:r>
                      <m:r>
                        <a:rPr lang="pt-BR" b="1"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m:t>
                      </m:r>
                      <m:r>
                        <a:rPr lang="pt-BR" b="1" i="1">
                          <a:latin typeface="Cambria Math" panose="02040503050406030204" pitchFamily="18" charset="0"/>
                        </a:rPr>
                        <m:t>𝒂</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e>
                      </m:nary>
                      <m:r>
                        <a:rPr lang="pt-BR" b="0" i="0" smtClean="0">
                          <a:latin typeface="Cambria Math" panose="02040503050406030204" pitchFamily="18" charset="0"/>
                        </a:rPr>
                        <m:t>.</m:t>
                      </m:r>
                    </m:oMath>
                  </m:oMathPara>
                </a14:m>
                <a:endParaRPr lang="pt-BR" dirty="0"/>
              </a:p>
              <a:p>
                <a:r>
                  <a:rPr lang="pt-BR" dirty="0"/>
                  <a:t>Por ser constante, o termo </a:t>
                </a:r>
                <a14:m>
                  <m:oMath xmlns:m="http://schemas.openxmlformats.org/officeDocument/2006/math">
                    <m:f>
                      <m:fPr>
                        <m:type m:val="lin"/>
                        <m:ctrlPr>
                          <a:rPr lang="pt-BR" sz="2200" i="1" smtClean="0">
                            <a:latin typeface="Cambria Math" panose="02040503050406030204" pitchFamily="18" charset="0"/>
                          </a:rPr>
                        </m:ctrlPr>
                      </m:fPr>
                      <m:num>
                        <m:r>
                          <a:rPr lang="pt-BR" sz="2200" b="0" i="1" smtClean="0">
                            <a:latin typeface="Cambria Math" panose="02040503050406030204" pitchFamily="18" charset="0"/>
                          </a:rPr>
                          <m:t>2</m:t>
                        </m:r>
                      </m:num>
                      <m:den>
                        <m:r>
                          <a:rPr lang="pt-BR" sz="2200" b="0" i="1" smtClean="0">
                            <a:latin typeface="Cambria Math" panose="02040503050406030204" pitchFamily="18" charset="0"/>
                          </a:rPr>
                          <m:t>𝑁</m:t>
                        </m:r>
                      </m:den>
                    </m:f>
                  </m:oMath>
                </a14:m>
                <a:r>
                  <a:rPr lang="pt-BR" dirty="0"/>
                  <a:t> pode ser absorvido por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a:t>.</a:t>
                </a:r>
              </a:p>
              <a:p>
                <a:r>
                  <a:rPr lang="pt-BR" dirty="0"/>
                  <a:t>Lembrem-se que </a:t>
                </a:r>
                <a:r>
                  <a:rPr lang="pt-BR" b="1" i="1" dirty="0">
                    <a:solidFill>
                      <a:srgbClr val="00B050"/>
                    </a:solidFill>
                  </a:rPr>
                  <a:t>a cada iteração </a:t>
                </a:r>
                <a:r>
                  <a:rPr lang="pt-BR" dirty="0"/>
                  <a:t>do gradiente descendente, precisamos </a:t>
                </a:r>
                <a:r>
                  <a:rPr lang="pt-BR" b="1" i="1" dirty="0">
                    <a:solidFill>
                      <a:srgbClr val="00B050"/>
                    </a:solidFill>
                  </a:rPr>
                  <a:t>calcular o vetor gradiente</a:t>
                </a:r>
                <a:r>
                  <a:rPr lang="pt-BR" dirty="0"/>
                  <a:t>.</a:t>
                </a:r>
              </a:p>
              <a:p>
                <a:r>
                  <a:rPr lang="pt-BR" dirty="0"/>
                  <a:t>Isso envolve </a:t>
                </a:r>
                <a:r>
                  <a:rPr lang="pt-BR" b="1" i="1" dirty="0">
                    <a:solidFill>
                      <a:srgbClr val="00B050"/>
                    </a:solidFill>
                  </a:rPr>
                  <a:t>calcular o somatório da diferença </a:t>
                </a:r>
                <a:r>
                  <a:rPr lang="pt-BR" dirty="0"/>
                  <a:t>entre o rótulo e a saída da função hipótese vezes os atributos </a:t>
                </a:r>
                <a:r>
                  <a:rPr lang="pt-BR" b="1" i="1" dirty="0">
                    <a:solidFill>
                      <a:srgbClr val="00B050"/>
                    </a:solidFill>
                  </a:rPr>
                  <a:t>para todos os </a:t>
                </a:r>
                <a14:m>
                  <m:oMath xmlns:m="http://schemas.openxmlformats.org/officeDocument/2006/math">
                    <m:r>
                      <a:rPr lang="pt-BR" b="1" i="1" smtClean="0">
                        <a:solidFill>
                          <a:srgbClr val="00B050"/>
                        </a:solidFill>
                        <a:latin typeface="Cambria Math" panose="02040503050406030204" pitchFamily="18" charset="0"/>
                      </a:rPr>
                      <m:t>𝑵</m:t>
                    </m:r>
                  </m:oMath>
                </a14:m>
                <a:r>
                  <a:rPr lang="pt-BR" b="1" i="1" dirty="0">
                    <a:solidFill>
                      <a:srgbClr val="00B050"/>
                    </a:solidFill>
                  </a:rPr>
                  <a:t> exemplos do conjunto de treinamento</a:t>
                </a:r>
                <a:r>
                  <a:rPr lang="pt-BR" dirty="0"/>
                  <a:t>.</a:t>
                </a:r>
              </a:p>
              <a:p>
                <a:r>
                  <a:rPr lang="pt-BR" dirty="0"/>
                  <a:t>Assim, </a:t>
                </a:r>
                <a:r>
                  <a:rPr lang="pt-BR" b="1" i="1" dirty="0">
                    <a:solidFill>
                      <a:srgbClr val="7030A0"/>
                    </a:solidFill>
                  </a:rPr>
                  <a:t>se o conjunto de treinamento for muito grande</a:t>
                </a:r>
                <a:r>
                  <a:rPr lang="pt-BR" dirty="0"/>
                  <a:t>, o </a:t>
                </a:r>
                <a:r>
                  <a:rPr lang="pt-BR" b="1" i="1" dirty="0">
                    <a:solidFill>
                      <a:srgbClr val="FF0000"/>
                    </a:solidFill>
                  </a:rPr>
                  <a:t>tempo de treinamento do modelo pode ser muito longo</a:t>
                </a:r>
                <a:r>
                  <a:rPr lang="pt-BR" dirty="0"/>
                  <a:t>.</a:t>
                </a:r>
              </a:p>
            </p:txBody>
          </p:sp>
        </mc:Choice>
        <mc:Fallback xmlns="">
          <p:sp>
            <p:nvSpPr>
              <p:cNvPr id="3" name="Espaço Reservado para Conteúdo 2">
                <a:extLst>
                  <a:ext uri="{FF2B5EF4-FFF2-40B4-BE49-F238E27FC236}">
                    <a16:creationId xmlns:a16="http://schemas.microsoft.com/office/drawing/2014/main" id="{1CB9A1FC-3F15-B216-8074-C6DE6730400A}"/>
                  </a:ext>
                </a:extLst>
              </p:cNvPr>
              <p:cNvSpPr>
                <a:spLocks noGrp="1" noRot="1" noChangeAspect="1" noMove="1" noResize="1" noEditPoints="1" noAdjustHandles="1" noChangeArrowheads="1" noChangeShapeType="1" noTextEdit="1"/>
              </p:cNvSpPr>
              <p:nvPr>
                <p:ph idx="1"/>
              </p:nvPr>
            </p:nvSpPr>
            <p:spPr>
              <a:xfrm>
                <a:off x="838200" y="1690688"/>
                <a:ext cx="11212286" cy="5167311"/>
              </a:xfrm>
              <a:blipFill>
                <a:blip r:embed="rId3"/>
                <a:stretch>
                  <a:fillRect l="-979" t="-2594" r="-870" b="-2123"/>
                </a:stretch>
              </a:blipFill>
            </p:spPr>
            <p:txBody>
              <a:bodyPr/>
              <a:lstStyle/>
              <a:p>
                <a:r>
                  <a:rPr lang="pt-BR">
                    <a:noFill/>
                  </a:rPr>
                  <a:t> </a:t>
                </a:r>
              </a:p>
            </p:txBody>
          </p:sp>
        </mc:Fallback>
      </mc:AlternateContent>
    </p:spTree>
    <p:extLst>
      <p:ext uri="{BB962C8B-B14F-4D97-AF65-F5344CB8AC3E}">
        <p14:creationId xmlns:p14="http://schemas.microsoft.com/office/powerpoint/2010/main" val="985320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5B1E14-1BA1-4132-00A6-EC0429769BF9}"/>
              </a:ext>
            </a:extLst>
          </p:cNvPr>
          <p:cNvSpPr>
            <a:spLocks noGrp="1"/>
          </p:cNvSpPr>
          <p:nvPr>
            <p:ph type="title"/>
          </p:nvPr>
        </p:nvSpPr>
        <p:spPr/>
        <p:txBody>
          <a:bodyPr/>
          <a:lstStyle/>
          <a:p>
            <a:r>
              <a:rPr lang="pt-BR" dirty="0"/>
              <a:t>Versões do gradiente descendente</a:t>
            </a:r>
          </a:p>
        </p:txBody>
      </p:sp>
      <p:sp>
        <p:nvSpPr>
          <p:cNvPr id="3" name="Espaço Reservado para Conteúdo 2">
            <a:extLst>
              <a:ext uri="{FF2B5EF4-FFF2-40B4-BE49-F238E27FC236}">
                <a16:creationId xmlns:a16="http://schemas.microsoft.com/office/drawing/2014/main" id="{59542C4E-A9F9-D022-F021-906D31DBC3CA}"/>
              </a:ext>
            </a:extLst>
          </p:cNvPr>
          <p:cNvSpPr>
            <a:spLocks noGrp="1"/>
          </p:cNvSpPr>
          <p:nvPr>
            <p:ph idx="1"/>
          </p:nvPr>
        </p:nvSpPr>
        <p:spPr>
          <a:xfrm>
            <a:off x="838200" y="1825624"/>
            <a:ext cx="10978662" cy="5032375"/>
          </a:xfrm>
        </p:spPr>
        <p:txBody>
          <a:bodyPr/>
          <a:lstStyle/>
          <a:p>
            <a:r>
              <a:rPr lang="pt-BR" dirty="0"/>
              <a:t>Portanto, para lidar com essa situação, podemos ter </a:t>
            </a:r>
            <a:r>
              <a:rPr lang="pt-BR" b="1" i="1" dirty="0">
                <a:solidFill>
                  <a:srgbClr val="00B050"/>
                </a:solidFill>
              </a:rPr>
              <a:t>3 versões diferentes, dependendo da quantidade de exemplos</a:t>
            </a:r>
            <a:r>
              <a:rPr lang="pt-BR" dirty="0"/>
              <a:t> considerados no somatório do vetor gradiente:</a:t>
            </a:r>
          </a:p>
          <a:p>
            <a:pPr lvl="1">
              <a:buFont typeface="Wingdings" panose="05000000000000000000" pitchFamily="2" charset="2"/>
              <a:buChar char="§"/>
            </a:pPr>
            <a:r>
              <a:rPr lang="pt-BR" b="1" i="1" dirty="0"/>
              <a:t>Gradiente descendente em batelada</a:t>
            </a:r>
            <a:r>
              <a:rPr lang="pt-BR" b="1" dirty="0"/>
              <a:t> (GDB)</a:t>
            </a:r>
            <a:endParaRPr lang="pt-BR" dirty="0"/>
          </a:p>
          <a:p>
            <a:pPr lvl="1">
              <a:buFont typeface="Wingdings" panose="05000000000000000000" pitchFamily="2" charset="2"/>
              <a:buChar char="§"/>
            </a:pPr>
            <a:r>
              <a:rPr lang="pt-BR" b="1" i="1" dirty="0"/>
              <a:t>Gradiente descendente estocástico </a:t>
            </a:r>
            <a:r>
              <a:rPr lang="pt-BR" b="1" dirty="0"/>
              <a:t>(GDE)</a:t>
            </a:r>
            <a:r>
              <a:rPr lang="pt-BR" dirty="0"/>
              <a:t>: considera apenas </a:t>
            </a:r>
            <a:r>
              <a:rPr lang="pt-BR" b="1" i="1" dirty="0">
                <a:solidFill>
                  <a:srgbClr val="00B050"/>
                </a:solidFill>
              </a:rPr>
              <a:t>um exemplo</a:t>
            </a:r>
            <a:r>
              <a:rPr lang="pt-BR" dirty="0"/>
              <a:t> do conjunto de treinamento para </a:t>
            </a:r>
            <a:r>
              <a:rPr lang="pt-BR" b="1" i="1" dirty="0">
                <a:solidFill>
                  <a:srgbClr val="7030A0"/>
                </a:solidFill>
              </a:rPr>
              <a:t>estimar</a:t>
            </a:r>
            <a:r>
              <a:rPr lang="pt-BR" dirty="0"/>
              <a:t> o vetor gradiente.</a:t>
            </a:r>
            <a:endParaRPr lang="pt-BR" b="1" i="1" dirty="0"/>
          </a:p>
          <a:p>
            <a:pPr lvl="1">
              <a:buFont typeface="Wingdings" panose="05000000000000000000" pitchFamily="2" charset="2"/>
              <a:buChar char="§"/>
            </a:pPr>
            <a:r>
              <a:rPr lang="nl-BE" b="1" i="1" dirty="0"/>
              <a:t>Gradiente descendente em mini-lotes</a:t>
            </a:r>
            <a:r>
              <a:rPr lang="pt-BR" b="1" i="1" dirty="0"/>
              <a:t> </a:t>
            </a:r>
            <a:r>
              <a:rPr lang="pt-BR" b="1" dirty="0"/>
              <a:t>(GDML)</a:t>
            </a:r>
            <a:r>
              <a:rPr lang="pt-BR" dirty="0"/>
              <a:t>: considera </a:t>
            </a:r>
            <a:r>
              <a:rPr lang="pt-BR" b="1" i="1" dirty="0">
                <a:solidFill>
                  <a:srgbClr val="00B050"/>
                </a:solidFill>
              </a:rPr>
              <a:t>um subconjunto</a:t>
            </a:r>
            <a:r>
              <a:rPr lang="pt-BR" dirty="0"/>
              <a:t> de exemplos do conjunto de treinamento para </a:t>
            </a:r>
            <a:r>
              <a:rPr lang="pt-BR" b="1" i="1" dirty="0">
                <a:solidFill>
                  <a:srgbClr val="7030A0"/>
                </a:solidFill>
              </a:rPr>
              <a:t>estimar</a:t>
            </a:r>
            <a:r>
              <a:rPr lang="pt-BR" dirty="0"/>
              <a:t> o vetor gradiente.</a:t>
            </a:r>
            <a:endParaRPr lang="pt-BR" b="1" dirty="0"/>
          </a:p>
          <a:p>
            <a:endParaRPr lang="pt-BR" dirty="0"/>
          </a:p>
        </p:txBody>
      </p:sp>
    </p:spTree>
    <p:extLst>
      <p:ext uri="{BB962C8B-B14F-4D97-AF65-F5344CB8AC3E}">
        <p14:creationId xmlns:p14="http://schemas.microsoft.com/office/powerpoint/2010/main" val="100965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F601B-9F35-DB4F-53EF-66B6454A5D38}"/>
              </a:ext>
            </a:extLst>
          </p:cNvPr>
          <p:cNvSpPr>
            <a:spLocks noGrp="1"/>
          </p:cNvSpPr>
          <p:nvPr>
            <p:ph type="title"/>
          </p:nvPr>
        </p:nvSpPr>
        <p:spPr/>
        <p:txBody>
          <a:bodyPr/>
          <a:lstStyle/>
          <a:p>
            <a:r>
              <a:rPr lang="pt-BR" dirty="0"/>
              <a:t>Gradiente descendente em batelada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E62D125-E010-56FF-87A2-C717DD37DE78}"/>
                  </a:ext>
                </a:extLst>
              </p:cNvPr>
              <p:cNvSpPr>
                <a:spLocks noGrp="1"/>
              </p:cNvSpPr>
              <p:nvPr>
                <p:ph idx="1"/>
              </p:nvPr>
            </p:nvSpPr>
            <p:spPr>
              <a:xfrm>
                <a:off x="838200" y="1825624"/>
                <a:ext cx="11149484" cy="5032375"/>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𝒂</m:t>
                      </m:r>
                      <m:r>
                        <a:rPr lang="pt-BR" b="1" i="1">
                          <a:latin typeface="Cambria Math" panose="02040503050406030204" pitchFamily="18" charset="0"/>
                        </a:rPr>
                        <m:t>=</m:t>
                      </m:r>
                      <m:r>
                        <a:rPr lang="pt-BR" b="1" i="1">
                          <a:latin typeface="Cambria Math" panose="02040503050406030204" pitchFamily="18" charset="0"/>
                        </a:rPr>
                        <m:t>𝒂</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b="0" i="1" smtClean="0">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e>
                      </m:nary>
                      <m:r>
                        <a:rPr lang="pt-BR" b="0" i="0" smtClean="0">
                          <a:latin typeface="Cambria Math" panose="02040503050406030204" pitchFamily="18" charset="0"/>
                        </a:rPr>
                        <m:t>.</m:t>
                      </m:r>
                    </m:oMath>
                  </m:oMathPara>
                </a14:m>
                <a:endParaRPr lang="pt-BR" dirty="0"/>
              </a:p>
              <a:p>
                <a:r>
                  <a:rPr lang="pt-BR" dirty="0"/>
                  <a:t>Considera </a:t>
                </a:r>
                <a:r>
                  <a:rPr lang="pt-BR" b="1" i="1" dirty="0">
                    <a:solidFill>
                      <a:srgbClr val="00B050"/>
                    </a:solidFill>
                  </a:rPr>
                  <a:t>todos os exemplos</a:t>
                </a:r>
                <a:r>
                  <a:rPr lang="pt-BR" dirty="0"/>
                  <a:t> do conjunto de treinamento para calcular o vetor gradiente.</a:t>
                </a:r>
              </a:p>
              <a:p>
                <a:r>
                  <a:rPr lang="pt-BR" dirty="0"/>
                  <a:t>Pode ser </a:t>
                </a:r>
                <a:r>
                  <a:rPr lang="pt-BR" b="1" i="1" dirty="0">
                    <a:solidFill>
                      <a:srgbClr val="00B050"/>
                    </a:solidFill>
                  </a:rPr>
                  <a:t>computacionalmente custoso</a:t>
                </a:r>
                <a:r>
                  <a:rPr lang="pt-BR" dirty="0"/>
                  <a:t> dependendo do tamanho do modelo e do conjunto de dados.</a:t>
                </a:r>
              </a:p>
              <a:p>
                <a:pPr lvl="1">
                  <a:buFont typeface="Wingdings" panose="05000000000000000000" pitchFamily="2" charset="2"/>
                  <a:buChar char="§"/>
                </a:pPr>
                <a:r>
                  <a:rPr lang="pt-BR" dirty="0"/>
                  <a:t>Por processar todos os exemplos, pode ser lento e consumir muita CPU e memória com conjuntos muito grandes.</a:t>
                </a:r>
              </a:p>
              <a:p>
                <a:r>
                  <a:rPr lang="pt-BR" b="1" i="1" dirty="0">
                    <a:solidFill>
                      <a:srgbClr val="00B050"/>
                    </a:solidFill>
                  </a:rPr>
                  <a:t>Convergência</a:t>
                </a:r>
                <a:r>
                  <a:rPr lang="pt-BR" dirty="0"/>
                  <a:t> para o mínimo global é </a:t>
                </a:r>
                <a:r>
                  <a:rPr lang="pt-BR" b="1" i="1" dirty="0">
                    <a:solidFill>
                      <a:srgbClr val="00B050"/>
                    </a:solidFill>
                  </a:rPr>
                  <a:t>garantida</a:t>
                </a:r>
                <a:r>
                  <a:rPr lang="pt-BR" dirty="0"/>
                  <a:t> quando a função de erro é </a:t>
                </a:r>
                <a:r>
                  <a:rPr lang="pt-BR" b="1" i="1" dirty="0">
                    <a:solidFill>
                      <a:srgbClr val="00B050"/>
                    </a:solidFill>
                  </a:rPr>
                  <a:t>convexa</a:t>
                </a:r>
                <a:r>
                  <a:rPr lang="pt-BR" dirty="0"/>
                  <a:t>.</a:t>
                </a:r>
              </a:p>
              <a:p>
                <a:r>
                  <a:rPr lang="pt-BR" dirty="0"/>
                  <a:t>É a versão que </a:t>
                </a:r>
                <a:r>
                  <a:rPr lang="pt-BR" b="1" i="1" dirty="0">
                    <a:solidFill>
                      <a:srgbClr val="00B050"/>
                    </a:solidFill>
                  </a:rPr>
                  <a:t>obtém os melhores resultados</a:t>
                </a:r>
                <a:r>
                  <a:rPr lang="pt-BR" dirty="0"/>
                  <a:t>.</a:t>
                </a:r>
              </a:p>
            </p:txBody>
          </p:sp>
        </mc:Choice>
        <mc:Fallback xmlns="">
          <p:sp>
            <p:nvSpPr>
              <p:cNvPr id="3" name="Espaço Reservado para Conteúdo 2">
                <a:extLst>
                  <a:ext uri="{FF2B5EF4-FFF2-40B4-BE49-F238E27FC236}">
                    <a16:creationId xmlns:a16="http://schemas.microsoft.com/office/drawing/2014/main" id="{FE62D125-E010-56FF-87A2-C717DD37DE78}"/>
                  </a:ext>
                </a:extLst>
              </p:cNvPr>
              <p:cNvSpPr>
                <a:spLocks noGrp="1" noRot="1" noChangeAspect="1" noMove="1" noResize="1" noEditPoints="1" noAdjustHandles="1" noChangeArrowheads="1" noChangeShapeType="1" noTextEdit="1"/>
              </p:cNvSpPr>
              <p:nvPr>
                <p:ph idx="1"/>
              </p:nvPr>
            </p:nvSpPr>
            <p:spPr>
              <a:xfrm>
                <a:off x="838200" y="1825624"/>
                <a:ext cx="11149484" cy="5032375"/>
              </a:xfrm>
              <a:blipFill>
                <a:blip r:embed="rId3"/>
                <a:stretch>
                  <a:fillRect l="-985" r="-602"/>
                </a:stretch>
              </a:blipFill>
            </p:spPr>
            <p:txBody>
              <a:bodyPr/>
              <a:lstStyle/>
              <a:p>
                <a:r>
                  <a:rPr lang="pt-BR">
                    <a:noFill/>
                  </a:rPr>
                  <a:t> </a:t>
                </a:r>
              </a:p>
            </p:txBody>
          </p:sp>
        </mc:Fallback>
      </mc:AlternateContent>
      <p:sp>
        <p:nvSpPr>
          <p:cNvPr id="4" name="Rectangle 3">
            <a:extLst>
              <a:ext uri="{FF2B5EF4-FFF2-40B4-BE49-F238E27FC236}">
                <a16:creationId xmlns:a16="http://schemas.microsoft.com/office/drawing/2014/main" id="{CAC613CF-76D5-C454-BC4C-B439E5C2A74B}"/>
              </a:ext>
            </a:extLst>
          </p:cNvPr>
          <p:cNvSpPr/>
          <p:nvPr/>
        </p:nvSpPr>
        <p:spPr>
          <a:xfrm>
            <a:off x="5613400" y="1765300"/>
            <a:ext cx="571500" cy="12636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5C9769F7-F39F-76D7-377D-FD8F1BEAB995}"/>
              </a:ext>
            </a:extLst>
          </p:cNvPr>
          <p:cNvSpPr txBox="1"/>
          <p:nvPr/>
        </p:nvSpPr>
        <p:spPr>
          <a:xfrm>
            <a:off x="8661679" y="6550222"/>
            <a:ext cx="3530321" cy="307777"/>
          </a:xfrm>
          <a:prstGeom prst="rect">
            <a:avLst/>
          </a:prstGeom>
          <a:noFill/>
        </p:spPr>
        <p:txBody>
          <a:bodyPr wrap="square">
            <a:spAutoFit/>
          </a:bodyPr>
          <a:lstStyle/>
          <a:p>
            <a:r>
              <a:rPr lang="pt-BR" sz="1400" dirty="0">
                <a:hlinkClick r:id="rId4"/>
              </a:rPr>
              <a:t>E</a:t>
            </a:r>
            <a:r>
              <a:rPr lang="pt-BR" sz="1400" b="0" i="0" dirty="0">
                <a:hlinkClick r:id="rId4"/>
              </a:rPr>
              <a:t>xemplo</a:t>
            </a:r>
            <a:r>
              <a:rPr lang="pt-BR" sz="1400" dirty="0">
                <a:hlinkClick r:id="rId4"/>
              </a:rPr>
              <a:t>: </a:t>
            </a:r>
            <a:r>
              <a:rPr lang="pt-BR" sz="1400" b="0" i="0" dirty="0">
                <a:hlinkClick r:id="rId4"/>
              </a:rPr>
              <a:t>gradiente</a:t>
            </a:r>
            <a:r>
              <a:rPr lang="pt-BR" sz="1400" dirty="0">
                <a:hlinkClick r:id="rId4"/>
              </a:rPr>
              <a:t> </a:t>
            </a:r>
            <a:r>
              <a:rPr lang="pt-BR" sz="1400" b="0" i="0" dirty="0">
                <a:hlinkClick r:id="rId4"/>
              </a:rPr>
              <a:t>descendente</a:t>
            </a:r>
            <a:r>
              <a:rPr lang="pt-BR" sz="1400" dirty="0">
                <a:hlinkClick r:id="rId4"/>
              </a:rPr>
              <a:t> em </a:t>
            </a:r>
            <a:r>
              <a:rPr lang="pt-BR" sz="1400" b="0" i="0" dirty="0">
                <a:hlinkClick r:id="rId4"/>
              </a:rPr>
              <a:t>batelada</a:t>
            </a:r>
            <a:endParaRPr lang="pt-BR" sz="1400" dirty="0"/>
          </a:p>
        </p:txBody>
      </p:sp>
    </p:spTree>
    <p:extLst>
      <p:ext uri="{BB962C8B-B14F-4D97-AF65-F5344CB8AC3E}">
        <p14:creationId xmlns:p14="http://schemas.microsoft.com/office/powerpoint/2010/main" val="2343424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3C1BBF-F54F-D913-C3B5-0150BDDA23D3}"/>
              </a:ext>
            </a:extLst>
          </p:cNvPr>
          <p:cNvSpPr>
            <a:spLocks noGrp="1"/>
          </p:cNvSpPr>
          <p:nvPr>
            <p:ph type="title"/>
          </p:nvPr>
        </p:nvSpPr>
        <p:spPr/>
        <p:txBody>
          <a:bodyPr/>
          <a:lstStyle/>
          <a:p>
            <a:r>
              <a:rPr lang="pt-BR" dirty="0"/>
              <a:t>Características do GD em batelada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0F2183B-F952-D37C-75F7-C33714DE2823}"/>
                  </a:ext>
                </a:extLst>
              </p:cNvPr>
              <p:cNvSpPr>
                <a:spLocks noGrp="1"/>
              </p:cNvSpPr>
              <p:nvPr>
                <p:ph idx="1"/>
              </p:nvPr>
            </p:nvSpPr>
            <p:spPr>
              <a:xfrm>
                <a:off x="838200" y="3873500"/>
                <a:ext cx="11087100" cy="2968388"/>
              </a:xfrm>
            </p:spPr>
            <p:txBody>
              <a:bodyPr>
                <a:normAutofit fontScale="92500" lnSpcReduction="20000"/>
              </a:bodyPr>
              <a:lstStyle/>
              <a:p>
                <a:pPr>
                  <a:spcBef>
                    <a:spcPts val="600"/>
                  </a:spcBef>
                </a:pPr>
                <a:r>
                  <a:rPr lang="pt-BR" dirty="0"/>
                  <a:t>Por usar todas os exemplos, segue diretamente, sem alterar a direção, para o mínimo global.</a:t>
                </a:r>
              </a:p>
              <a:p>
                <a:pPr>
                  <a:spcBef>
                    <a:spcPts val="600"/>
                  </a:spcBef>
                </a:pPr>
                <a:r>
                  <a:rPr lang="pt-BR" dirty="0"/>
                  <a:t>Convergência é garantida dado um passo não muito grande e que se espere tempo suficiente.</a:t>
                </a:r>
              </a:p>
              <a:p>
                <a:pPr>
                  <a:spcBef>
                    <a:spcPts val="600"/>
                  </a:spcBef>
                </a:pPr>
                <a:r>
                  <a:rPr lang="pt-BR" dirty="0"/>
                  <a:t>Nesse caso específico, segue uma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 pois a taxa de decrescimento da superfície de erro é igual para os dois pesos (contornos são circulares).</a:t>
                </a:r>
              </a:p>
              <a:p>
                <a:pPr>
                  <a:spcBef>
                    <a:spcPts val="600"/>
                  </a:spcBef>
                </a:pPr>
                <a:r>
                  <a:rPr lang="pt-BR" dirty="0"/>
                  <a:t>Não fica “</a:t>
                </a:r>
                <a:r>
                  <a:rPr lang="pt-BR" i="1" dirty="0"/>
                  <a:t>oscilando</a:t>
                </a:r>
                <a:r>
                  <a:rPr lang="pt-BR" dirty="0"/>
                  <a:t>” em torno do mínimo após alcançá-lo, pois o vetor gradiente neste ponto é praticamente nulo.</a:t>
                </a:r>
              </a:p>
            </p:txBody>
          </p:sp>
        </mc:Choice>
        <mc:Fallback xmlns="">
          <p:sp>
            <p:nvSpPr>
              <p:cNvPr id="3" name="Espaço Reservado para Conteúdo 2">
                <a:extLst>
                  <a:ext uri="{FF2B5EF4-FFF2-40B4-BE49-F238E27FC236}">
                    <a16:creationId xmlns:a16="http://schemas.microsoft.com/office/drawing/2014/main" id="{E0F2183B-F952-D37C-75F7-C33714DE2823}"/>
                  </a:ext>
                </a:extLst>
              </p:cNvPr>
              <p:cNvSpPr>
                <a:spLocks noGrp="1" noRot="1" noChangeAspect="1" noMove="1" noResize="1" noEditPoints="1" noAdjustHandles="1" noChangeArrowheads="1" noChangeShapeType="1" noTextEdit="1"/>
              </p:cNvSpPr>
              <p:nvPr>
                <p:ph idx="1"/>
              </p:nvPr>
            </p:nvSpPr>
            <p:spPr>
              <a:xfrm>
                <a:off x="838200" y="3873500"/>
                <a:ext cx="11087100" cy="2968388"/>
              </a:xfrm>
              <a:blipFill>
                <a:blip r:embed="rId2"/>
                <a:stretch>
                  <a:fillRect l="-880" t="-5133" b="-1027"/>
                </a:stretch>
              </a:blipFill>
            </p:spPr>
            <p:txBody>
              <a:bodyPr/>
              <a:lstStyle/>
              <a:p>
                <a:r>
                  <a:rPr lang="pt-BR">
                    <a:noFill/>
                  </a:rPr>
                  <a:t> </a:t>
                </a:r>
              </a:p>
            </p:txBody>
          </p:sp>
        </mc:Fallback>
      </mc:AlternateContent>
      <p:pic>
        <p:nvPicPr>
          <p:cNvPr id="4" name="Picture 5">
            <a:extLst>
              <a:ext uri="{FF2B5EF4-FFF2-40B4-BE49-F238E27FC236}">
                <a16:creationId xmlns:a16="http://schemas.microsoft.com/office/drawing/2014/main" id="{E2428E7A-A901-E7EB-200F-B34720C72F0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972" t="17580" r="1383" b="9839"/>
          <a:stretch/>
        </p:blipFill>
        <p:spPr>
          <a:xfrm>
            <a:off x="1570160" y="1609539"/>
            <a:ext cx="2446728" cy="2202055"/>
          </a:xfrm>
          <a:prstGeom prst="rect">
            <a:avLst/>
          </a:prstGeom>
        </p:spPr>
      </p:pic>
      <p:pic>
        <p:nvPicPr>
          <p:cNvPr id="5" name="Picture 7">
            <a:extLst>
              <a:ext uri="{FF2B5EF4-FFF2-40B4-BE49-F238E27FC236}">
                <a16:creationId xmlns:a16="http://schemas.microsoft.com/office/drawing/2014/main" id="{02794A20-4298-D565-9DD4-4B265CF0001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1451" r="9463" b="2262"/>
          <a:stretch/>
        </p:blipFill>
        <p:spPr>
          <a:xfrm>
            <a:off x="4931791" y="1592505"/>
            <a:ext cx="2328417" cy="2219089"/>
          </a:xfrm>
          <a:prstGeom prst="rect">
            <a:avLst/>
          </a:prstGeom>
        </p:spPr>
      </p:pic>
      <p:pic>
        <p:nvPicPr>
          <p:cNvPr id="6" name="Imagem 5">
            <a:extLst>
              <a:ext uri="{FF2B5EF4-FFF2-40B4-BE49-F238E27FC236}">
                <a16:creationId xmlns:a16="http://schemas.microsoft.com/office/drawing/2014/main" id="{9AEE966D-4C56-C217-FDAA-6BCB7C98E38D}"/>
              </a:ext>
            </a:extLst>
          </p:cNvPr>
          <p:cNvPicPr>
            <a:picLocks noChangeAspect="1"/>
          </p:cNvPicPr>
          <p:nvPr/>
        </p:nvPicPr>
        <p:blipFill rotWithShape="1">
          <a:blip r:embed="rId5">
            <a:extLst>
              <a:ext uri="{28A0092B-C50C-407E-A947-70E740481C1C}">
                <a14:useLocalDpi xmlns:a14="http://schemas.microsoft.com/office/drawing/2010/main" val="0"/>
              </a:ext>
            </a:extLst>
          </a:blip>
          <a:srcRect l="2324" r="1320" b="1794"/>
          <a:stretch/>
        </p:blipFill>
        <p:spPr>
          <a:xfrm>
            <a:off x="9068744" y="1530599"/>
            <a:ext cx="2285055" cy="2280995"/>
          </a:xfrm>
          <a:prstGeom prst="rect">
            <a:avLst/>
          </a:prstGeom>
        </p:spPr>
      </p:pic>
    </p:spTree>
    <p:extLst>
      <p:ext uri="{BB962C8B-B14F-4D97-AF65-F5344CB8AC3E}">
        <p14:creationId xmlns:p14="http://schemas.microsoft.com/office/powerpoint/2010/main" val="534611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DFD749-6701-ADC5-DAA0-0A6612B19952}"/>
              </a:ext>
            </a:extLst>
          </p:cNvPr>
          <p:cNvSpPr>
            <a:spLocks noGrp="1"/>
          </p:cNvSpPr>
          <p:nvPr>
            <p:ph type="title"/>
          </p:nvPr>
        </p:nvSpPr>
        <p:spPr/>
        <p:txBody>
          <a:bodyPr/>
          <a:lstStyle/>
          <a:p>
            <a:r>
              <a:rPr lang="pt-BR" dirty="0"/>
              <a:t>Gradiente descendente estocástico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4256AAC-9738-C59F-FEF1-F2C33694D5E4}"/>
                  </a:ext>
                </a:extLst>
              </p:cNvPr>
              <p:cNvSpPr>
                <a:spLocks noGrp="1"/>
              </p:cNvSpPr>
              <p:nvPr>
                <p:ph idx="1"/>
              </p:nvPr>
            </p:nvSpPr>
            <p:spPr>
              <a:xfrm>
                <a:off x="838200" y="1825624"/>
                <a:ext cx="11163300" cy="503237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𝒂</m:t>
                      </m:r>
                      <m:r>
                        <a:rPr lang="pt-BR" b="1" i="1">
                          <a:latin typeface="Cambria Math" panose="02040503050406030204" pitchFamily="18" charset="0"/>
                        </a:rPr>
                        <m:t>=</m:t>
                      </m:r>
                      <m:r>
                        <a:rPr lang="pt-BR" b="1" i="1">
                          <a:latin typeface="Cambria Math" panose="02040503050406030204" pitchFamily="18" charset="0"/>
                        </a:rPr>
                        <m:t>𝒂</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𝑛</m:t>
                                  </m:r>
                                </m:e>
                                <m:sub>
                                  <m:r>
                                    <m:rPr>
                                      <m:sty m:val="p"/>
                                    </m:rPr>
                                    <a:rPr lang="pt-BR" b="0" i="0" smtClean="0">
                                      <a:latin typeface="Cambria Math" panose="02040503050406030204" pitchFamily="18" charset="0"/>
                                    </a:rPr>
                                    <m:t>random</m:t>
                                  </m:r>
                                </m:sub>
                              </m:sSub>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𝑛</m:t>
                                  </m:r>
                                </m:e>
                                <m:sub>
                                  <m:r>
                                    <m:rPr>
                                      <m:sty m:val="p"/>
                                    </m:rPr>
                                    <a:rPr lang="pt-BR">
                                      <a:latin typeface="Cambria Math" panose="02040503050406030204" pitchFamily="18" charset="0"/>
                                    </a:rPr>
                                    <m:t>random</m:t>
                                  </m:r>
                                </m:sub>
                              </m:sSub>
                            </m:e>
                          </m:d>
                        </m:e>
                      </m:d>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b="0" i="0" smtClean="0">
                          <a:latin typeface="Cambria Math" panose="02040503050406030204" pitchFamily="18" charset="0"/>
                        </a:rPr>
                        <m:t>.</m:t>
                      </m:r>
                    </m:oMath>
                  </m:oMathPara>
                </a14:m>
                <a:endParaRPr lang="pt-BR" b="0" i="0" dirty="0"/>
              </a:p>
              <a:p>
                <a:r>
                  <a:rPr lang="pt-BR" dirty="0"/>
                  <a:t>Utiliza </a:t>
                </a:r>
                <a:r>
                  <a:rPr lang="pt-BR" b="1" i="1" dirty="0">
                    <a:solidFill>
                      <a:srgbClr val="00B050"/>
                    </a:solidFill>
                  </a:rPr>
                  <a:t>apenas um exemplo</a:t>
                </a:r>
                <a:r>
                  <a:rPr lang="pt-BR" dirty="0"/>
                  <a:t> do conjunto de treinamento para calcular uma </a:t>
                </a:r>
                <a:r>
                  <a:rPr lang="pt-BR" b="1" i="1" dirty="0">
                    <a:solidFill>
                      <a:srgbClr val="00B050"/>
                    </a:solidFill>
                  </a:rPr>
                  <a:t>estimativa estocástica do gradiente</a:t>
                </a:r>
                <a:r>
                  <a:rPr lang="pt-BR" dirty="0"/>
                  <a:t>.</a:t>
                </a:r>
              </a:p>
              <a:p>
                <a:pPr lvl="1">
                  <a:buFont typeface="Wingdings" panose="05000000000000000000" pitchFamily="2" charset="2"/>
                  <a:buChar char="§"/>
                </a:pPr>
                <a:r>
                  <a:rPr lang="pt-BR" dirty="0"/>
                  <a:t>Versão estocástica pois a cada iteração toma-se uma amostra </a:t>
                </a:r>
                <a:r>
                  <a:rPr lang="pt-BR" b="1" i="1" dirty="0">
                    <a:solidFill>
                      <a:srgbClr val="00B050"/>
                    </a:solidFill>
                  </a:rPr>
                  <a:t>aleatória</a:t>
                </a:r>
                <a:r>
                  <a:rPr lang="pt-BR" dirty="0"/>
                  <a:t> do conjunto para calcular a estimativa do gradiente.</a:t>
                </a:r>
              </a:p>
              <a:p>
                <a:r>
                  <a:rPr lang="pt-BR" dirty="0"/>
                  <a:t>Quando os </a:t>
                </a:r>
                <a:r>
                  <a:rPr lang="pt-BR" b="1" i="1" dirty="0">
                    <a:solidFill>
                      <a:srgbClr val="00B050"/>
                    </a:solidFill>
                  </a:rPr>
                  <a:t>d</a:t>
                </a:r>
                <a:r>
                  <a:rPr lang="pt-BR" b="1" i="1" dirty="0">
                    <a:solidFill>
                      <a:srgbClr val="00B050"/>
                    </a:solidFill>
                    <a:effectLst/>
                  </a:rPr>
                  <a:t>ados de treinamento são ruidosos</a:t>
                </a:r>
                <a:r>
                  <a:rPr lang="pt-BR" b="0" i="0" dirty="0">
                    <a:effectLst/>
                  </a:rPr>
                  <a:t>, a</a:t>
                </a:r>
                <a:r>
                  <a:rPr lang="pt-BR" dirty="0"/>
                  <a:t> </a:t>
                </a:r>
                <a:r>
                  <a:rPr lang="pt-BR" b="1" i="1" dirty="0">
                    <a:solidFill>
                      <a:srgbClr val="00B050"/>
                    </a:solidFill>
                  </a:rPr>
                  <a:t>estimativa</a:t>
                </a:r>
                <a:r>
                  <a:rPr lang="pt-BR" dirty="0"/>
                  <a:t> do gradiente </a:t>
                </a:r>
                <a:r>
                  <a:rPr lang="pt-BR" b="1" i="1" dirty="0">
                    <a:solidFill>
                      <a:srgbClr val="00B050"/>
                    </a:solidFill>
                  </a:rPr>
                  <a:t>é ruidosa</a:t>
                </a:r>
                <a:r>
                  <a:rPr lang="pt-BR" dirty="0"/>
                  <a:t>, fazendo com que a </a:t>
                </a:r>
                <a:r>
                  <a:rPr lang="pt-BR" b="1" i="1" dirty="0">
                    <a:solidFill>
                      <a:srgbClr val="00B050"/>
                    </a:solidFill>
                  </a:rPr>
                  <a:t>convergência não ocorra</a:t>
                </a:r>
                <a:r>
                  <a:rPr lang="pt-BR" dirty="0"/>
                  <a:t> ou </a:t>
                </a:r>
                <a:r>
                  <a:rPr lang="pt-BR" b="1" i="1" dirty="0">
                    <a:solidFill>
                      <a:srgbClr val="00B050"/>
                    </a:solidFill>
                  </a:rPr>
                  <a:t>não seja garantida</a:t>
                </a:r>
                <a:r>
                  <a:rPr lang="pt-BR" dirty="0"/>
                  <a:t>.</a:t>
                </a:r>
              </a:p>
              <a:p>
                <a:r>
                  <a:rPr lang="pt-BR" dirty="0"/>
                  <a:t>Entretanto, apresenta </a:t>
                </a:r>
                <a:r>
                  <a:rPr lang="pt-BR" b="1" i="1" dirty="0">
                    <a:solidFill>
                      <a:srgbClr val="00B050"/>
                    </a:solidFill>
                  </a:rPr>
                  <a:t>menor complexidade computacional</a:t>
                </a:r>
                <a:r>
                  <a:rPr lang="pt-BR" dirty="0"/>
                  <a:t>, pois é mais rápido e requer menos memória do que o GDB.</a:t>
                </a:r>
              </a:p>
            </p:txBody>
          </p:sp>
        </mc:Choice>
        <mc:Fallback xmlns="">
          <p:sp>
            <p:nvSpPr>
              <p:cNvPr id="3" name="Espaço Reservado para Conteúdo 2">
                <a:extLst>
                  <a:ext uri="{FF2B5EF4-FFF2-40B4-BE49-F238E27FC236}">
                    <a16:creationId xmlns:a16="http://schemas.microsoft.com/office/drawing/2014/main" id="{94256AAC-9738-C59F-FEF1-F2C33694D5E4}"/>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2"/>
                <a:stretch>
                  <a:fillRect l="-983" r="-1420"/>
                </a:stretch>
              </a:blipFill>
            </p:spPr>
            <p:txBody>
              <a:bodyPr/>
              <a:lstStyle/>
              <a:p>
                <a:r>
                  <a:rPr lang="pt-BR">
                    <a:noFill/>
                  </a:rPr>
                  <a:t> </a:t>
                </a:r>
              </a:p>
            </p:txBody>
          </p:sp>
        </mc:Fallback>
      </mc:AlternateContent>
    </p:spTree>
    <p:extLst>
      <p:ext uri="{BB962C8B-B14F-4D97-AF65-F5344CB8AC3E}">
        <p14:creationId xmlns:p14="http://schemas.microsoft.com/office/powerpoint/2010/main" val="160602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5F8366-7EBB-1253-94D2-B24206612D22}"/>
              </a:ext>
            </a:extLst>
          </p:cNvPr>
          <p:cNvSpPr>
            <a:spLocks noGrp="1"/>
          </p:cNvSpPr>
          <p:nvPr>
            <p:ph type="title"/>
          </p:nvPr>
        </p:nvSpPr>
        <p:spPr/>
        <p:txBody>
          <a:bodyPr/>
          <a:lstStyle/>
          <a:p>
            <a:r>
              <a:rPr lang="pt-BR" dirty="0"/>
              <a:t>Características do GD estocástico</a:t>
            </a:r>
          </a:p>
        </p:txBody>
      </p:sp>
      <p:sp>
        <p:nvSpPr>
          <p:cNvPr id="3" name="Espaço Reservado para Conteúdo 2">
            <a:extLst>
              <a:ext uri="{FF2B5EF4-FFF2-40B4-BE49-F238E27FC236}">
                <a16:creationId xmlns:a16="http://schemas.microsoft.com/office/drawing/2014/main" id="{BC789945-AA19-BE0E-B64E-05B138B94ED8}"/>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527918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3F10E-6CE8-F5B4-77B2-6ECA4B60D451}"/>
              </a:ext>
            </a:extLst>
          </p:cNvPr>
          <p:cNvSpPr>
            <a:spLocks noGrp="1"/>
          </p:cNvSpPr>
          <p:nvPr>
            <p:ph type="title"/>
          </p:nvPr>
        </p:nvSpPr>
        <p:spPr/>
        <p:txBody>
          <a:bodyPr/>
          <a:lstStyle/>
          <a:p>
            <a:r>
              <a:rPr lang="pt-BR" dirty="0"/>
              <a:t>Vetor gradiente</a:t>
            </a:r>
          </a:p>
        </p:txBody>
      </p:sp>
      <p:sp>
        <p:nvSpPr>
          <p:cNvPr id="3" name="Espaço Reservado para Conteúdo 2">
            <a:extLst>
              <a:ext uri="{FF2B5EF4-FFF2-40B4-BE49-F238E27FC236}">
                <a16:creationId xmlns:a16="http://schemas.microsoft.com/office/drawing/2014/main" id="{1F555B0D-6D08-0865-C39E-A6D2FD651EE5}"/>
              </a:ext>
            </a:extLst>
          </p:cNvPr>
          <p:cNvSpPr>
            <a:spLocks noGrp="1"/>
          </p:cNvSpPr>
          <p:nvPr>
            <p:ph idx="1"/>
          </p:nvPr>
        </p:nvSpPr>
        <p:spPr>
          <a:xfrm>
            <a:off x="5828044" y="1825624"/>
            <a:ext cx="6199833" cy="5032376"/>
          </a:xfrm>
        </p:spPr>
        <p:txBody>
          <a:bodyPr/>
          <a:lstStyle/>
          <a:p>
            <a:r>
              <a:rPr lang="pt-BR" dirty="0">
                <a:ea typeface="Cambria Math" panose="02040503050406030204" pitchFamily="18" charset="0"/>
              </a:rPr>
              <a:t>Vocês se lembram das aulas de cálculo vetorial, onde vocês aprenderam sobre o </a:t>
            </a:r>
            <a:r>
              <a:rPr lang="pt-BR" b="1" i="1" dirty="0">
                <a:solidFill>
                  <a:srgbClr val="00B050"/>
                </a:solidFill>
                <a:ea typeface="Cambria Math" panose="02040503050406030204" pitchFamily="18" charset="0"/>
              </a:rPr>
              <a:t>vetor gradiente</a:t>
            </a:r>
            <a:r>
              <a:rPr lang="pt-BR" dirty="0">
                <a:ea typeface="Cambria Math" panose="02040503050406030204" pitchFamily="18" charset="0"/>
              </a:rPr>
              <a:t>?</a:t>
            </a:r>
          </a:p>
          <a:p>
            <a:r>
              <a:rPr lang="pt-BR" dirty="0"/>
              <a:t>Qual </a:t>
            </a:r>
            <a:r>
              <a:rPr lang="pt-BR" b="1" i="1" dirty="0">
                <a:solidFill>
                  <a:srgbClr val="00B050"/>
                </a:solidFill>
              </a:rPr>
              <a:t>informação</a:t>
            </a:r>
            <a:r>
              <a:rPr lang="pt-BR" dirty="0"/>
              <a:t> ele nos dá sobre uma função?</a:t>
            </a:r>
          </a:p>
        </p:txBody>
      </p:sp>
      <p:pic>
        <p:nvPicPr>
          <p:cNvPr id="6" name="Imagem 5">
            <a:extLst>
              <a:ext uri="{FF2B5EF4-FFF2-40B4-BE49-F238E27FC236}">
                <a16:creationId xmlns:a16="http://schemas.microsoft.com/office/drawing/2014/main" id="{FD3A640A-7D9A-826E-E3F2-DA5ECFA0AA7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652" b="50019"/>
          <a:stretch/>
        </p:blipFill>
        <p:spPr>
          <a:xfrm>
            <a:off x="164123" y="2655614"/>
            <a:ext cx="5044273" cy="2398707"/>
          </a:xfrm>
          <a:prstGeom prst="rect">
            <a:avLst/>
          </a:prstGeom>
        </p:spPr>
      </p:pic>
    </p:spTree>
    <p:extLst>
      <p:ext uri="{BB962C8B-B14F-4D97-AF65-F5344CB8AC3E}">
        <p14:creationId xmlns:p14="http://schemas.microsoft.com/office/powerpoint/2010/main" val="3402855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72A5BB-4554-C140-C4FA-0015A4C7E1DE}"/>
              </a:ext>
            </a:extLst>
          </p:cNvPr>
          <p:cNvSpPr>
            <a:spLocks noGrp="1"/>
          </p:cNvSpPr>
          <p:nvPr>
            <p:ph type="title"/>
          </p:nvPr>
        </p:nvSpPr>
        <p:spPr/>
        <p:txBody>
          <a:bodyPr/>
          <a:lstStyle/>
          <a:p>
            <a:r>
              <a:rPr lang="pt-BR" dirty="0"/>
              <a:t>Gradiente descendente em mini-lotes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7AC0EF6-98AD-3BF4-053F-55150437291C}"/>
                  </a:ext>
                </a:extLst>
              </p:cNvPr>
              <p:cNvSpPr>
                <a:spLocks noGrp="1"/>
              </p:cNvSpPr>
              <p:nvPr>
                <p:ph idx="1"/>
              </p:nvPr>
            </p:nvSpPr>
            <p:spPr>
              <a:xfrm>
                <a:off x="838200" y="1825624"/>
                <a:ext cx="11188700" cy="503237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𝒂</m:t>
                      </m:r>
                      <m:r>
                        <a:rPr lang="pt-BR" b="1" i="1" smtClean="0">
                          <a:latin typeface="Cambria Math" panose="02040503050406030204" pitchFamily="18" charset="0"/>
                        </a:rPr>
                        <m:t>=</m:t>
                      </m:r>
                      <m:r>
                        <a:rPr lang="pt-BR" b="1" i="1">
                          <a:latin typeface="Cambria Math" panose="02040503050406030204" pitchFamily="18" charset="0"/>
                        </a:rPr>
                        <m:t>𝒂</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𝑀𝐵</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b="0" i="1" smtClean="0">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e>
                      </m:nary>
                      <m:r>
                        <a:rPr lang="pt-BR" b="0" i="0" smtClean="0">
                          <a:latin typeface="Cambria Math" panose="02040503050406030204" pitchFamily="18" charset="0"/>
                        </a:rPr>
                        <m:t>.</m:t>
                      </m:r>
                    </m:oMath>
                  </m:oMathPara>
                </a14:m>
                <a:endParaRPr lang="pt-BR" b="0" i="0" dirty="0">
                  <a:latin typeface="Cambria Math" panose="02040503050406030204" pitchFamily="18" charset="0"/>
                </a:endParaRPr>
              </a:p>
              <a:p>
                <a:r>
                  <a:rPr lang="pt-BR" dirty="0"/>
                  <a:t>Utiliza um </a:t>
                </a:r>
                <a:r>
                  <a:rPr lang="pt-BR" b="1" i="1" dirty="0">
                    <a:solidFill>
                      <a:srgbClr val="00B050"/>
                    </a:solidFill>
                  </a:rPr>
                  <a:t>subconjunto de exemplos</a:t>
                </a:r>
                <a:r>
                  <a:rPr lang="pt-BR" dirty="0"/>
                  <a:t>, </a:t>
                </a:r>
                <a14:m>
                  <m:oMath xmlns:m="http://schemas.openxmlformats.org/officeDocument/2006/math">
                    <m:r>
                      <a:rPr lang="pt-BR" i="1">
                        <a:latin typeface="Cambria Math" panose="02040503050406030204" pitchFamily="18" charset="0"/>
                      </a:rPr>
                      <m:t>𝑀𝐵</m:t>
                    </m:r>
                  </m:oMath>
                </a14:m>
                <a:r>
                  <a:rPr lang="pt-BR" dirty="0"/>
                  <a:t>, do conjunto de treinamento para o cálculo do gradiente</a:t>
                </a:r>
                <a:r>
                  <a:rPr lang="nl-BE" dirty="0"/>
                  <a:t>.</a:t>
                </a:r>
              </a:p>
              <a:p>
                <a:r>
                  <a:rPr lang="nl-BE" dirty="0"/>
                  <a:t>Por, em geral, usar um </a:t>
                </a:r>
                <a:r>
                  <a:rPr lang="nl-BE" b="1" i="1" dirty="0">
                    <a:solidFill>
                      <a:srgbClr val="00B050"/>
                    </a:solidFill>
                  </a:rPr>
                  <a:t>subconjunto</a:t>
                </a:r>
                <a:r>
                  <a:rPr lang="nl-BE" dirty="0"/>
                  <a:t> de exemplos, </a:t>
                </a:r>
                <a14:m>
                  <m:oMath xmlns:m="http://schemas.openxmlformats.org/officeDocument/2006/math">
                    <m:r>
                      <a:rPr lang="pt-BR" b="0" i="0" smtClean="0">
                        <a:latin typeface="Cambria Math" panose="02040503050406030204" pitchFamily="18" charset="0"/>
                      </a:rPr>
                      <m:t>1&lt;</m:t>
                    </m:r>
                    <m:r>
                      <a:rPr lang="pt-BR" i="1">
                        <a:latin typeface="Cambria Math" panose="02040503050406030204" pitchFamily="18" charset="0"/>
                      </a:rPr>
                      <m:t>𝑀𝐵</m:t>
                    </m:r>
                    <m:r>
                      <a:rPr lang="pt-BR" b="0" i="0" smtClean="0">
                        <a:latin typeface="Cambria Math" panose="02040503050406030204" pitchFamily="18" charset="0"/>
                      </a:rPr>
                      <m:t>&lt;</m:t>
                    </m:r>
                    <m:r>
                      <a:rPr lang="pt-BR" b="0" i="1" smtClean="0">
                        <a:latin typeface="Cambria Math" panose="02040503050406030204" pitchFamily="18" charset="0"/>
                      </a:rPr>
                      <m:t>𝑁</m:t>
                    </m:r>
                  </m:oMath>
                </a14:m>
                <a:r>
                  <a:rPr lang="pt-BR" dirty="0"/>
                  <a:t>, é mais rápido que o GDB e mais preciso e estável do que o GDE. </a:t>
                </a:r>
              </a:p>
              <a:p>
                <a:r>
                  <a:rPr lang="pt-BR" dirty="0"/>
                  <a:t>Porém, por </a:t>
                </a:r>
                <a14:m>
                  <m:oMath xmlns:m="http://schemas.openxmlformats.org/officeDocument/2006/math">
                    <m:r>
                      <a:rPr lang="pt-BR" b="0" i="1" smtClean="0">
                        <a:latin typeface="Cambria Math" panose="02040503050406030204" pitchFamily="18" charset="0"/>
                      </a:rPr>
                      <m:t>𝑀𝐵</m:t>
                    </m:r>
                  </m:oMath>
                </a14:m>
                <a:r>
                  <a:rPr lang="pt-BR" dirty="0"/>
                  <a:t> ser variável, essa versão é vista como uma </a:t>
                </a:r>
                <a:r>
                  <a:rPr lang="pt-BR" b="1" i="1" dirty="0">
                    <a:solidFill>
                      <a:srgbClr val="00B050"/>
                    </a:solidFill>
                  </a:rPr>
                  <a:t>generalização</a:t>
                </a:r>
                <a:r>
                  <a:rPr lang="pt-BR" dirty="0"/>
                  <a:t> das duas versões anteriores, pois </a:t>
                </a:r>
                <a14:m>
                  <m:oMath xmlns:m="http://schemas.openxmlformats.org/officeDocument/2006/math">
                    <m:r>
                      <a:rPr lang="pt-BR" i="1">
                        <a:latin typeface="Cambria Math" panose="02040503050406030204" pitchFamily="18" charset="0"/>
                      </a:rPr>
                      <m:t>𝑀𝐵</m:t>
                    </m:r>
                  </m:oMath>
                </a14:m>
                <a:r>
                  <a:rPr lang="pt-BR" dirty="0"/>
                  <a:t> pode ser feito igual a 1 ou </a:t>
                </a:r>
                <a14:m>
                  <m:oMath xmlns:m="http://schemas.openxmlformats.org/officeDocument/2006/math">
                    <m:r>
                      <a:rPr lang="pt-BR" b="0" i="1" smtClean="0">
                        <a:latin typeface="Cambria Math" panose="02040503050406030204" pitchFamily="18" charset="0"/>
                      </a:rPr>
                      <m:t>𝑁</m:t>
                    </m:r>
                  </m:oMath>
                </a14:m>
                <a:r>
                  <a:rPr lang="pt-BR" dirty="0"/>
                  <a:t>.</a:t>
                </a:r>
              </a:p>
              <a:p>
                <a:r>
                  <a:rPr lang="pt-BR" dirty="0"/>
                  <a:t>Portanto, por ser flexível, é a </a:t>
                </a:r>
                <a:r>
                  <a:rPr lang="pt-BR" b="1" i="1" dirty="0">
                    <a:solidFill>
                      <a:srgbClr val="00B050"/>
                    </a:solidFill>
                  </a:rPr>
                  <a:t>versão mais usada no treinamento de redes neurais</a:t>
                </a:r>
                <a:r>
                  <a:rPr lang="pt-BR" dirty="0"/>
                  <a:t>.</a:t>
                </a:r>
              </a:p>
            </p:txBody>
          </p:sp>
        </mc:Choice>
        <mc:Fallback xmlns="">
          <p:sp>
            <p:nvSpPr>
              <p:cNvPr id="3" name="Espaço Reservado para Conteúdo 2">
                <a:extLst>
                  <a:ext uri="{FF2B5EF4-FFF2-40B4-BE49-F238E27FC236}">
                    <a16:creationId xmlns:a16="http://schemas.microsoft.com/office/drawing/2014/main" id="{F7AC0EF6-98AD-3BF4-053F-55150437291C}"/>
                  </a:ext>
                </a:extLst>
              </p:cNvPr>
              <p:cNvSpPr>
                <a:spLocks noGrp="1" noRot="1" noChangeAspect="1" noMove="1" noResize="1" noEditPoints="1" noAdjustHandles="1" noChangeArrowheads="1" noChangeShapeType="1" noTextEdit="1"/>
              </p:cNvSpPr>
              <p:nvPr>
                <p:ph idx="1"/>
              </p:nvPr>
            </p:nvSpPr>
            <p:spPr>
              <a:xfrm>
                <a:off x="838200" y="1825624"/>
                <a:ext cx="11188700" cy="5032375"/>
              </a:xfrm>
              <a:blipFill>
                <a:blip r:embed="rId2"/>
                <a:stretch>
                  <a:fillRect l="-981" r="-654"/>
                </a:stretch>
              </a:blipFill>
            </p:spPr>
            <p:txBody>
              <a:bodyPr/>
              <a:lstStyle/>
              <a:p>
                <a:r>
                  <a:rPr lang="pt-BR">
                    <a:noFill/>
                  </a:rPr>
                  <a:t> </a:t>
                </a:r>
              </a:p>
            </p:txBody>
          </p:sp>
        </mc:Fallback>
      </mc:AlternateContent>
    </p:spTree>
    <p:extLst>
      <p:ext uri="{BB962C8B-B14F-4D97-AF65-F5344CB8AC3E}">
        <p14:creationId xmlns:p14="http://schemas.microsoft.com/office/powerpoint/2010/main" val="3243174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1EDE67-081C-D72E-B39C-B03A5DF6406A}"/>
              </a:ext>
            </a:extLst>
          </p:cNvPr>
          <p:cNvSpPr>
            <a:spLocks noGrp="1"/>
          </p:cNvSpPr>
          <p:nvPr>
            <p:ph type="title"/>
          </p:nvPr>
        </p:nvSpPr>
        <p:spPr/>
        <p:txBody>
          <a:bodyPr/>
          <a:lstStyle/>
          <a:p>
            <a:r>
              <a:rPr lang="pt-BR" dirty="0"/>
              <a:t>Características do GD em mini-lotes</a:t>
            </a:r>
          </a:p>
        </p:txBody>
      </p:sp>
      <p:sp>
        <p:nvSpPr>
          <p:cNvPr id="3" name="Espaço Reservado para Conteúdo 2">
            <a:extLst>
              <a:ext uri="{FF2B5EF4-FFF2-40B4-BE49-F238E27FC236}">
                <a16:creationId xmlns:a16="http://schemas.microsoft.com/office/drawing/2014/main" id="{1E63B2AC-3192-E390-0814-21A3EB06B923}"/>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402657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49289A-08C3-3798-122E-A16F13870CA2}"/>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6A545DAE-9E41-DC20-A916-C5CBB050D3FA}"/>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954241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5B3217-6D7D-46D4-8470-B8BFF696C9D9}"/>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B7570D51-E259-DABC-34B2-849D33D696F9}"/>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3343856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1349"/>
            <a:ext cx="10515600" cy="702519"/>
          </a:xfrm>
        </p:spPr>
        <p:txBody>
          <a:bodyPr>
            <a:normAutofit/>
          </a:bodyPr>
          <a:lstStyle/>
          <a:p>
            <a:r>
              <a:rPr lang="en-US" dirty="0" err="1"/>
              <a:t>Exemplo</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995963"/>
                <a:ext cx="9117568" cy="5834741"/>
              </a:xfrm>
            </p:spPr>
            <p:txBody>
              <a:bodyPr>
                <a:normAutofit fontScale="92500" lnSpcReduction="10000"/>
              </a:bodyPr>
              <a:lstStyle/>
              <a:p>
                <a:r>
                  <a:rPr lang="en-US" dirty="0"/>
                  <a:t>Usaremos </a:t>
                </a:r>
                <a:r>
                  <a:rPr lang="en-US" dirty="0" err="1"/>
                  <a:t>uma</a:t>
                </a:r>
                <a:r>
                  <a:rPr lang="en-US" dirty="0"/>
                  <a:t> </a:t>
                </a:r>
                <a:r>
                  <a:rPr lang="en-US" b="1" i="1" dirty="0" err="1"/>
                  <a:t>função</a:t>
                </a:r>
                <a:r>
                  <a:rPr lang="en-US" b="1" i="1" dirty="0"/>
                  <a:t> </a:t>
                </a:r>
                <a:r>
                  <a:rPr lang="en-US" b="1" i="1" dirty="0" err="1"/>
                  <a:t>hipótese</a:t>
                </a:r>
                <a:r>
                  <a:rPr lang="en-US" b="1" i="1" dirty="0"/>
                  <a:t> </a:t>
                </a:r>
                <a:r>
                  <a:rPr lang="en-US" dirty="0"/>
                  <a:t>com 2 pesos,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 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endParaRPr lang="en-US" dirty="0"/>
              </a:p>
              <a:p>
                <a:pPr marL="0" indent="0" algn="ctr">
                  <a:buNone/>
                </a:pPr>
                <a14:m>
                  <m:oMath xmlns:m="http://schemas.openxmlformats.org/officeDocument/2006/math">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𝑦</m:t>
                        </m:r>
                      </m:e>
                    </m:acc>
                    <m:d>
                      <m:dPr>
                        <m:ctrlPr>
                          <a:rPr lang="en-US" sz="2600" b="0" i="1" smtClean="0">
                            <a:latin typeface="Cambria Math" panose="02040503050406030204" pitchFamily="18" charset="0"/>
                          </a:rPr>
                        </m:ctrlPr>
                      </m:dPr>
                      <m:e>
                        <m:r>
                          <a:rPr lang="pt-BR" sz="2600" b="0" i="1" smtClean="0">
                            <a:latin typeface="Cambria Math" panose="02040503050406030204" pitchFamily="18" charset="0"/>
                          </a:rPr>
                          <m:t>𝑛</m:t>
                        </m:r>
                      </m:e>
                    </m:d>
                    <m:r>
                      <a:rPr lang="en-US" sz="2600" b="0" i="1" smtClean="0">
                        <a:latin typeface="Cambria Math" panose="02040503050406030204" pitchFamily="18" charset="0"/>
                      </a:rPr>
                      <m:t>= </m:t>
                    </m:r>
                    <m:r>
                      <a:rPr lang="en-US" sz="2600" b="0" i="1" smtClean="0">
                        <a:latin typeface="Cambria Math" panose="02040503050406030204" pitchFamily="18" charset="0"/>
                      </a:rPr>
                      <m:t>h</m:t>
                    </m:r>
                    <m:d>
                      <m:dPr>
                        <m:ctrlPr>
                          <a:rPr lang="en-US" sz="2600" b="0" i="1" smtClean="0">
                            <a:latin typeface="Cambria Math" panose="02040503050406030204" pitchFamily="18" charset="0"/>
                          </a:rPr>
                        </m:ctrlPr>
                      </m:dPr>
                      <m:e>
                        <m:r>
                          <a:rPr lang="pt-BR" sz="2600" b="1" i="1" smtClean="0">
                            <a:latin typeface="Cambria Math" panose="02040503050406030204" pitchFamily="18" charset="0"/>
                          </a:rPr>
                          <m:t>𝒙</m:t>
                        </m:r>
                        <m:d>
                          <m:dPr>
                            <m:ctrlPr>
                              <a:rPr lang="en-US" sz="2600" b="0" i="1" smtClean="0">
                                <a:latin typeface="Cambria Math" panose="02040503050406030204" pitchFamily="18" charset="0"/>
                              </a:rPr>
                            </m:ctrlPr>
                          </m:dPr>
                          <m:e>
                            <m:r>
                              <a:rPr lang="pt-BR" sz="2600" b="0" i="1" smtClean="0">
                                <a:latin typeface="Cambria Math" panose="02040503050406030204" pitchFamily="18" charset="0"/>
                              </a:rPr>
                              <m:t>𝑛</m:t>
                            </m:r>
                          </m:e>
                        </m:d>
                      </m:e>
                    </m:d>
                    <m:r>
                      <a:rPr lang="pt-BR"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pt-BR" sz="2600" b="0" i="1" smtClean="0">
                            <a:latin typeface="Cambria Math" panose="02040503050406030204" pitchFamily="18" charset="0"/>
                          </a:rPr>
                          <m:t>1</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pt-BR" sz="2600" b="0" i="1" smtClean="0">
                            <a:latin typeface="Cambria Math" panose="02040503050406030204" pitchFamily="18" charset="0"/>
                          </a:rPr>
                          <m:t>1</m:t>
                        </m:r>
                      </m:sub>
                    </m:sSub>
                    <m:d>
                      <m:dPr>
                        <m:ctrlPr>
                          <a:rPr lang="en-US" sz="2600" i="1">
                            <a:latin typeface="Cambria Math" panose="02040503050406030204" pitchFamily="18" charset="0"/>
                          </a:rPr>
                        </m:ctrlPr>
                      </m:dPr>
                      <m:e>
                        <m:r>
                          <a:rPr lang="pt-BR" sz="2600" b="0" i="1" smtClean="0">
                            <a:latin typeface="Cambria Math" panose="02040503050406030204" pitchFamily="18" charset="0"/>
                          </a:rPr>
                          <m:t>𝑛</m:t>
                        </m:r>
                      </m:e>
                    </m:d>
                    <m:r>
                      <a:rPr lang="pt-BR"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pt-BR" sz="2600" b="0" i="1" smtClean="0">
                            <a:latin typeface="Cambria Math" panose="02040503050406030204" pitchFamily="18" charset="0"/>
                          </a:rPr>
                          <m:t>2</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pt-BR" sz="2600" b="0" i="1" smtClean="0">
                            <a:latin typeface="Cambria Math" panose="02040503050406030204" pitchFamily="18" charset="0"/>
                          </a:rPr>
                          <m:t>2</m:t>
                        </m:r>
                      </m:sub>
                    </m:sSub>
                    <m:d>
                      <m:dPr>
                        <m:ctrlPr>
                          <a:rPr lang="en-US" sz="2600" i="1">
                            <a:latin typeface="Cambria Math" panose="02040503050406030204" pitchFamily="18" charset="0"/>
                          </a:rPr>
                        </m:ctrlPr>
                      </m:dPr>
                      <m:e>
                        <m:r>
                          <a:rPr lang="pt-BR" sz="2600" b="0" i="1" smtClean="0">
                            <a:latin typeface="Cambria Math" panose="02040503050406030204" pitchFamily="18" charset="0"/>
                          </a:rPr>
                          <m:t>𝑛</m:t>
                        </m:r>
                      </m:e>
                    </m:d>
                  </m:oMath>
                </a14:m>
                <a:r>
                  <a:rPr lang="nl-BE" sz="2600" dirty="0"/>
                  <a:t>.</a:t>
                </a:r>
              </a:p>
              <a:p>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 xmlns:m="http://schemas.openxmlformats.org/officeDocument/2006/math">
                    <m:sSub>
                      <m:sSubPr>
                        <m:ctrlPr>
                          <a:rPr lang="nl-BE" sz="2600" i="1" smtClean="0">
                            <a:latin typeface="Cambria Math" panose="02040503050406030204" pitchFamily="18" charset="0"/>
                          </a:rPr>
                        </m:ctrlPr>
                      </m:sSubPr>
                      <m:e>
                        <m:r>
                          <a:rPr lang="en-US" sz="2600" b="0" i="1" smtClean="0">
                            <a:latin typeface="Cambria Math" panose="02040503050406030204" pitchFamily="18" charset="0"/>
                          </a:rPr>
                          <m:t>𝐽</m:t>
                        </m:r>
                      </m:e>
                      <m:sub>
                        <m:r>
                          <a:rPr lang="en-US" sz="2600" b="0" i="1" smtClean="0">
                            <a:latin typeface="Cambria Math" panose="02040503050406030204" pitchFamily="18" charset="0"/>
                          </a:rPr>
                          <m:t>𝑒</m:t>
                        </m:r>
                      </m:sub>
                    </m:sSub>
                    <m:d>
                      <m:dPr>
                        <m:ctrlPr>
                          <a:rPr lang="en-US" sz="2600" b="0" i="1" smtClean="0">
                            <a:latin typeface="Cambria Math" panose="02040503050406030204" pitchFamily="18" charset="0"/>
                          </a:rPr>
                        </m:ctrlPr>
                      </m:dPr>
                      <m:e>
                        <m:r>
                          <a:rPr lang="pt-BR" sz="2600" b="1" i="1">
                            <a:latin typeface="Cambria Math" panose="02040503050406030204" pitchFamily="18" charset="0"/>
                            <a:ea typeface="Cambria Math" panose="02040503050406030204" pitchFamily="18" charset="0"/>
                          </a:rPr>
                          <m:t>𝒂</m:t>
                        </m:r>
                      </m:e>
                    </m:d>
                    <m:r>
                      <a:rPr lang="en-US" sz="2600" b="0" i="1" smtClean="0">
                        <a:latin typeface="Cambria Math" panose="02040503050406030204" pitchFamily="18" charset="0"/>
                      </a:rPr>
                      <m:t>=</m:t>
                    </m:r>
                    <m:f>
                      <m:fPr>
                        <m:ctrlPr>
                          <a:rPr lang="pt-BR" sz="2600" i="1">
                            <a:latin typeface="Cambria Math" panose="02040503050406030204" pitchFamily="18" charset="0"/>
                          </a:rPr>
                        </m:ctrlPr>
                      </m:fPr>
                      <m:num>
                        <m:r>
                          <a:rPr lang="pt-BR" sz="2600" i="1">
                            <a:latin typeface="Cambria Math" panose="02040503050406030204" pitchFamily="18" charset="0"/>
                          </a:rPr>
                          <m:t>1</m:t>
                        </m:r>
                      </m:num>
                      <m:den>
                        <m:r>
                          <a:rPr lang="pt-BR" sz="2600" i="1">
                            <a:latin typeface="Cambria Math" panose="02040503050406030204" pitchFamily="18" charset="0"/>
                          </a:rPr>
                          <m:t>𝑁</m:t>
                        </m:r>
                      </m:den>
                    </m:f>
                    <m:nary>
                      <m:naryPr>
                        <m:chr m:val="∑"/>
                        <m:ctrlPr>
                          <a:rPr lang="pt-BR" sz="2600" i="1" smtClean="0">
                            <a:latin typeface="Cambria Math" panose="02040503050406030204" pitchFamily="18" charset="0"/>
                          </a:rPr>
                        </m:ctrlPr>
                      </m:naryPr>
                      <m:sub>
                        <m:r>
                          <a:rPr lang="pt-BR" sz="2600" b="0" i="1" smtClean="0">
                            <a:latin typeface="Cambria Math" panose="02040503050406030204" pitchFamily="18" charset="0"/>
                          </a:rPr>
                          <m:t>𝑛</m:t>
                        </m:r>
                        <m:r>
                          <a:rPr lang="pt-BR" sz="2600" i="1">
                            <a:latin typeface="Cambria Math" panose="02040503050406030204" pitchFamily="18" charset="0"/>
                          </a:rPr>
                          <m:t>=0</m:t>
                        </m:r>
                      </m:sub>
                      <m:sup>
                        <m:r>
                          <a:rPr lang="pt-BR" sz="2600" i="1">
                            <a:latin typeface="Cambria Math" panose="02040503050406030204" pitchFamily="18" charset="0"/>
                          </a:rPr>
                          <m:t>𝑁</m:t>
                        </m:r>
                        <m:r>
                          <a:rPr lang="pt-BR" sz="2600" i="1">
                            <a:latin typeface="Cambria Math" panose="02040503050406030204" pitchFamily="18" charset="0"/>
                          </a:rPr>
                          <m:t>−1</m:t>
                        </m:r>
                      </m:sup>
                      <m:e>
                        <m:sSup>
                          <m:sSupPr>
                            <m:ctrlPr>
                              <a:rPr lang="pt-BR" sz="2600" i="1" smtClean="0">
                                <a:latin typeface="Cambria Math" panose="02040503050406030204" pitchFamily="18" charset="0"/>
                              </a:rPr>
                            </m:ctrlPr>
                          </m:sSupPr>
                          <m:e>
                            <m:d>
                              <m:dPr>
                                <m:begChr m:val="["/>
                                <m:endChr m:val="]"/>
                                <m:ctrlPr>
                                  <a:rPr lang="pt-BR" sz="2600" i="1" smtClean="0">
                                    <a:latin typeface="Cambria Math" panose="02040503050406030204" pitchFamily="18" charset="0"/>
                                  </a:rPr>
                                </m:ctrlPr>
                              </m:dPr>
                              <m:e>
                                <m:r>
                                  <a:rPr lang="pt-BR" sz="2600" i="1">
                                    <a:latin typeface="Cambria Math" panose="02040503050406030204" pitchFamily="18" charset="0"/>
                                  </a:rPr>
                                  <m:t>𝑦</m:t>
                                </m:r>
                                <m:d>
                                  <m:dPr>
                                    <m:ctrlPr>
                                      <a:rPr lang="en-US" sz="2600" i="1">
                                        <a:latin typeface="Cambria Math" panose="02040503050406030204" pitchFamily="18" charset="0"/>
                                      </a:rPr>
                                    </m:ctrlPr>
                                  </m:dPr>
                                  <m:e>
                                    <m:r>
                                      <a:rPr lang="pt-BR" sz="2600" i="1">
                                        <a:latin typeface="Cambria Math" panose="02040503050406030204" pitchFamily="18" charset="0"/>
                                      </a:rPr>
                                      <m:t>𝑛</m:t>
                                    </m:r>
                                  </m:e>
                                </m:d>
                                <m:r>
                                  <a:rPr lang="pt-BR" sz="2600" i="1" dirty="0">
                                    <a:latin typeface="Cambria Math" panose="02040503050406030204" pitchFamily="18" charset="0"/>
                                  </a:rPr>
                                  <m:t>−</m:t>
                                </m:r>
                                <m:d>
                                  <m:dPr>
                                    <m:ctrlPr>
                                      <a:rPr lang="pt-BR" sz="2600" i="1" dirty="0" smtClean="0">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pt-BR" sz="2600" i="1">
                                            <a:latin typeface="Cambria Math" panose="02040503050406030204" pitchFamily="18" charset="0"/>
                                          </a:rPr>
                                          <m:t>1</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pt-BR" sz="2600" i="1">
                                            <a:latin typeface="Cambria Math" panose="02040503050406030204" pitchFamily="18" charset="0"/>
                                          </a:rPr>
                                          <m:t>1</m:t>
                                        </m:r>
                                      </m:sub>
                                    </m:sSub>
                                    <m:d>
                                      <m:dPr>
                                        <m:ctrlPr>
                                          <a:rPr lang="en-US" sz="2600" i="1">
                                            <a:latin typeface="Cambria Math" panose="02040503050406030204" pitchFamily="18" charset="0"/>
                                          </a:rPr>
                                        </m:ctrlPr>
                                      </m:dPr>
                                      <m:e>
                                        <m:r>
                                          <a:rPr lang="pt-BR" sz="2600" b="0" i="1" smtClean="0">
                                            <a:latin typeface="Cambria Math" panose="02040503050406030204" pitchFamily="18" charset="0"/>
                                          </a:rPr>
                                          <m:t>𝑛</m:t>
                                        </m:r>
                                      </m:e>
                                    </m:d>
                                    <m:r>
                                      <a:rPr lang="pt-BR"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pt-BR" sz="2600" i="1">
                                            <a:latin typeface="Cambria Math" panose="02040503050406030204" pitchFamily="18" charset="0"/>
                                          </a:rPr>
                                          <m:t>2</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pt-BR" sz="2600" i="1">
                                            <a:latin typeface="Cambria Math" panose="02040503050406030204" pitchFamily="18" charset="0"/>
                                          </a:rPr>
                                          <m:t>2</m:t>
                                        </m:r>
                                      </m:sub>
                                    </m:sSub>
                                    <m:d>
                                      <m:dPr>
                                        <m:ctrlPr>
                                          <a:rPr lang="en-US" sz="2600" i="1">
                                            <a:latin typeface="Cambria Math" panose="02040503050406030204" pitchFamily="18" charset="0"/>
                                          </a:rPr>
                                        </m:ctrlPr>
                                      </m:dPr>
                                      <m:e>
                                        <m:r>
                                          <a:rPr lang="pt-BR" sz="2600" b="0" i="1" smtClean="0">
                                            <a:latin typeface="Cambria Math" panose="02040503050406030204" pitchFamily="18" charset="0"/>
                                          </a:rPr>
                                          <m:t>𝑛</m:t>
                                        </m:r>
                                      </m:e>
                                    </m:d>
                                  </m:e>
                                </m:d>
                              </m:e>
                            </m:d>
                          </m:e>
                          <m:sup>
                            <m:r>
                              <a:rPr lang="pt-BR" sz="2600" b="0" i="1" smtClean="0">
                                <a:latin typeface="Cambria Math" panose="02040503050406030204" pitchFamily="18" charset="0"/>
                              </a:rPr>
                              <m:t>2</m:t>
                            </m:r>
                          </m:sup>
                        </m:sSup>
                      </m:e>
                    </m:nary>
                  </m:oMath>
                </a14:m>
                <a:r>
                  <a:rPr lang="nl-BE" sz="2600" dirty="0"/>
                  <a:t>.</a:t>
                </a:r>
              </a:p>
              <a:p>
                <a:r>
                  <a:rPr lang="nl-BE" dirty="0"/>
                  <a:t>Cada elemento do vetor gradiente é dado por</a:t>
                </a:r>
              </a:p>
              <a:p>
                <a:pPr marL="0" indent="0" algn="ctr">
                  <a:buNone/>
                </a:pPr>
                <a14:m>
                  <m:oMathPara xmlns:m="http://schemas.openxmlformats.org/officeDocument/2006/math">
                    <m:oMathParaPr>
                      <m:jc m:val="centerGroup"/>
                    </m:oMathParaPr>
                    <m:oMath xmlns:m="http://schemas.openxmlformats.org/officeDocument/2006/math">
                      <m:f>
                        <m:fPr>
                          <m:ctrlPr>
                            <a:rPr lang="pt-BR" sz="2400" i="1">
                              <a:latin typeface="Cambria Math" panose="02040503050406030204" pitchFamily="18" charset="0"/>
                              <a:ea typeface="Cambria Math" panose="02040503050406030204" pitchFamily="18" charset="0"/>
                            </a:rPr>
                          </m:ctrlPr>
                        </m:fPr>
                        <m:num>
                          <m:r>
                            <a:rPr lang="pt-BR" sz="2400" i="1">
                              <a:latin typeface="Cambria Math" panose="02040503050406030204" pitchFamily="18" charset="0"/>
                              <a:ea typeface="Cambria Math" panose="02040503050406030204" pitchFamily="18" charset="0"/>
                            </a:rPr>
                            <m:t>𝜕</m:t>
                          </m:r>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𝐽</m:t>
                              </m:r>
                            </m:e>
                            <m:sub>
                              <m:r>
                                <a:rPr lang="pt-BR" sz="2400" i="1">
                                  <a:latin typeface="Cambria Math" panose="02040503050406030204" pitchFamily="18" charset="0"/>
                                  <a:ea typeface="Cambria Math" panose="02040503050406030204" pitchFamily="18" charset="0"/>
                                </a:rPr>
                                <m:t>𝑒</m:t>
                              </m:r>
                            </m:sub>
                          </m:sSub>
                          <m:d>
                            <m:dPr>
                              <m:ctrlPr>
                                <a:rPr lang="pt-BR" sz="2400" i="1">
                                  <a:latin typeface="Cambria Math" panose="02040503050406030204" pitchFamily="18" charset="0"/>
                                  <a:ea typeface="Cambria Math" panose="02040503050406030204" pitchFamily="18" charset="0"/>
                                </a:rPr>
                              </m:ctrlPr>
                            </m:dPr>
                            <m:e>
                              <m:r>
                                <a:rPr lang="pt-BR" sz="2400" b="1" i="1">
                                  <a:latin typeface="Cambria Math" panose="02040503050406030204" pitchFamily="18" charset="0"/>
                                  <a:ea typeface="Cambria Math" panose="02040503050406030204" pitchFamily="18" charset="0"/>
                                </a:rPr>
                                <m:t>𝒂</m:t>
                              </m:r>
                            </m:e>
                          </m:d>
                        </m:num>
                        <m:den>
                          <m:r>
                            <a:rPr lang="pt-BR" sz="2400" i="1">
                              <a:latin typeface="Cambria Math" panose="02040503050406030204" pitchFamily="18" charset="0"/>
                              <a:ea typeface="Cambria Math" panose="02040503050406030204" pitchFamily="18" charset="0"/>
                            </a:rPr>
                            <m:t>𝜕</m:t>
                          </m:r>
                          <m:sSub>
                            <m:sSubPr>
                              <m:ctrlPr>
                                <a:rPr lang="nl-BE" sz="2400" i="1">
                                  <a:latin typeface="Cambria Math" panose="02040503050406030204" pitchFamily="18" charset="0"/>
                                </a:rPr>
                              </m:ctrlPr>
                            </m:sSubPr>
                            <m:e>
                              <m:r>
                                <a:rPr lang="en-US" sz="2400" i="1">
                                  <a:latin typeface="Cambria Math" panose="02040503050406030204" pitchFamily="18" charset="0"/>
                                </a:rPr>
                                <m:t>𝑎</m:t>
                              </m:r>
                            </m:e>
                            <m:sub>
                              <m:r>
                                <a:rPr lang="pt-BR" sz="2400" b="0" i="1" smtClean="0">
                                  <a:latin typeface="Cambria Math" panose="02040503050406030204" pitchFamily="18" charset="0"/>
                                </a:rPr>
                                <m:t>𝑘</m:t>
                              </m:r>
                            </m:sub>
                          </m:sSub>
                        </m:den>
                      </m:f>
                      <m:r>
                        <a:rPr lang="en-US" sz="2400" b="0" i="1" smtClean="0">
                          <a:latin typeface="Cambria Math" panose="02040503050406030204" pitchFamily="18" charset="0"/>
                        </a:rPr>
                        <m:t>=−</m:t>
                      </m:r>
                      <m:f>
                        <m:fPr>
                          <m:ctrlPr>
                            <a:rPr lang="pt-BR" sz="2400" i="1">
                              <a:latin typeface="Cambria Math" panose="02040503050406030204" pitchFamily="18" charset="0"/>
                            </a:rPr>
                          </m:ctrlPr>
                        </m:fPr>
                        <m:num>
                          <m:r>
                            <a:rPr lang="en-US" sz="2400" b="0" i="1" smtClean="0">
                              <a:latin typeface="Cambria Math" panose="02040503050406030204" pitchFamily="18" charset="0"/>
                            </a:rPr>
                            <m:t>2</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b="0" i="1" smtClean="0">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d>
                            <m:dPr>
                              <m:begChr m:val="["/>
                              <m:endChr m:val="]"/>
                              <m:ctrlPr>
                                <a:rPr lang="pt-BR" sz="2400" i="1">
                                  <a:latin typeface="Cambria Math" panose="02040503050406030204" pitchFamily="18" charset="0"/>
                                </a:rPr>
                              </m:ctrlPr>
                            </m:dPr>
                            <m:e>
                              <m:r>
                                <a:rPr lang="pt-BR" sz="2400" i="1">
                                  <a:latin typeface="Cambria Math" panose="02040503050406030204" pitchFamily="18" charset="0"/>
                                </a:rPr>
                                <m:t>𝑦</m:t>
                              </m:r>
                              <m:d>
                                <m:dPr>
                                  <m:ctrlPr>
                                    <a:rPr lang="en-US" sz="2400" i="1">
                                      <a:latin typeface="Cambria Math" panose="02040503050406030204" pitchFamily="18" charset="0"/>
                                    </a:rPr>
                                  </m:ctrlPr>
                                </m:dPr>
                                <m:e>
                                  <m:r>
                                    <a:rPr lang="pt-BR" sz="2400" i="1">
                                      <a:latin typeface="Cambria Math" panose="02040503050406030204" pitchFamily="18" charset="0"/>
                                    </a:rPr>
                                    <m:t>𝑛</m:t>
                                  </m:r>
                                </m:e>
                              </m:d>
                              <m:r>
                                <a:rPr lang="pt-BR" sz="2400" i="1" dirty="0">
                                  <a:latin typeface="Cambria Math" panose="02040503050406030204" pitchFamily="18" charset="0"/>
                                </a:rPr>
                                <m:t>−</m:t>
                              </m:r>
                              <m:d>
                                <m:dPr>
                                  <m:ctrlPr>
                                    <a:rPr lang="pt-BR" sz="2400" i="1" dirty="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pt-BR" sz="2400" i="1">
                                          <a:latin typeface="Cambria Math" panose="02040503050406030204" pitchFamily="18" charset="0"/>
                                        </a:rPr>
                                        <m:t>1</m:t>
                                      </m:r>
                                    </m:sub>
                                  </m:sSub>
                                  <m:d>
                                    <m:dPr>
                                      <m:ctrlPr>
                                        <a:rPr lang="en-US" sz="2400" i="1">
                                          <a:latin typeface="Cambria Math" panose="02040503050406030204" pitchFamily="18" charset="0"/>
                                        </a:rPr>
                                      </m:ctrlPr>
                                    </m:dPr>
                                    <m:e>
                                      <m:r>
                                        <a:rPr lang="pt-BR" sz="2400" b="0" i="1" smtClean="0">
                                          <a:latin typeface="Cambria Math" panose="02040503050406030204" pitchFamily="18" charset="0"/>
                                        </a:rPr>
                                        <m:t>𝑛</m:t>
                                      </m:r>
                                    </m:e>
                                  </m:d>
                                  <m:r>
                                    <a:rPr lang="pt-BR" sz="2400" i="1">
                                      <a:latin typeface="Cambria Math" panose="02040503050406030204" pitchFamily="18" charset="0"/>
                                    </a:rPr>
                                    <m:t>+</m:t>
                                  </m:r>
                                  <m:sSub>
                                    <m:sSubPr>
                                      <m:ctrlPr>
                                        <a:rPr lang="en-US" sz="2400" i="1" smtClean="0">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pt-BR" sz="2400" i="1">
                                          <a:latin typeface="Cambria Math" panose="02040503050406030204" pitchFamily="18" charset="0"/>
                                        </a:rPr>
                                        <m:t>2</m:t>
                                      </m:r>
                                    </m:sub>
                                  </m:sSub>
                                  <m:d>
                                    <m:dPr>
                                      <m:ctrlPr>
                                        <a:rPr lang="en-US" sz="2400" i="1">
                                          <a:latin typeface="Cambria Math" panose="02040503050406030204" pitchFamily="18" charset="0"/>
                                        </a:rPr>
                                      </m:ctrlPr>
                                    </m:dPr>
                                    <m:e>
                                      <m:r>
                                        <a:rPr lang="pt-BR" sz="2400" b="0" i="1" smtClean="0">
                                          <a:latin typeface="Cambria Math" panose="02040503050406030204" pitchFamily="18" charset="0"/>
                                        </a:rPr>
                                        <m:t>𝑛</m:t>
                                      </m:r>
                                    </m:e>
                                  </m:d>
                                </m:e>
                              </m:d>
                            </m:e>
                          </m:d>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pt-BR" sz="2400" b="0" i="1" smtClean="0">
                                  <a:latin typeface="Cambria Math" panose="02040503050406030204" pitchFamily="18" charset="0"/>
                                </a:rPr>
                                <m:t>𝑘</m:t>
                              </m:r>
                            </m:sub>
                          </m:sSub>
                          <m:d>
                            <m:dPr>
                              <m:ctrlPr>
                                <a:rPr lang="en-US" sz="2400" i="1">
                                  <a:latin typeface="Cambria Math" panose="02040503050406030204" pitchFamily="18" charset="0"/>
                                </a:rPr>
                              </m:ctrlPr>
                            </m:dPr>
                            <m:e>
                              <m:r>
                                <a:rPr lang="pt-BR" sz="2400" b="0" i="1" smtClean="0">
                                  <a:latin typeface="Cambria Math" panose="02040503050406030204" pitchFamily="18" charset="0"/>
                                </a:rPr>
                                <m:t>𝑛</m:t>
                              </m:r>
                            </m:e>
                          </m:d>
                        </m:e>
                      </m:nary>
                      <m:r>
                        <a:rPr lang="pt-BR" sz="2400" b="0" i="1" smtClean="0">
                          <a:latin typeface="Cambria Math" panose="02040503050406030204" pitchFamily="18" charset="0"/>
                        </a:rPr>
                        <m:t>, </m:t>
                      </m:r>
                      <m:r>
                        <a:rPr lang="pt-BR" sz="2400" b="0" i="1" smtClean="0">
                          <a:latin typeface="Cambria Math" panose="02040503050406030204" pitchFamily="18" charset="0"/>
                        </a:rPr>
                        <m:t>𝑘</m:t>
                      </m:r>
                      <m:r>
                        <a:rPr lang="pt-BR" sz="2400" b="0" i="1" smtClean="0">
                          <a:latin typeface="Cambria Math" panose="02040503050406030204" pitchFamily="18" charset="0"/>
                        </a:rPr>
                        <m:t>=1,2</m:t>
                      </m:r>
                    </m:oMath>
                  </m:oMathPara>
                </a14:m>
                <a:endParaRPr lang="en-US" sz="2400" i="1" dirty="0"/>
              </a:p>
              <a:p>
                <a:r>
                  <a:rPr lang="en-US" dirty="0"/>
                  <a:t>A </a:t>
                </a:r>
                <a:r>
                  <a:rPr lang="en-US" b="1" i="1" dirty="0" err="1"/>
                  <a:t>equação</a:t>
                </a:r>
                <a:r>
                  <a:rPr lang="en-US" b="1" i="1" dirty="0"/>
                  <a:t> de </a:t>
                </a:r>
                <a:r>
                  <a:rPr lang="en-US" b="1" i="1" dirty="0" err="1"/>
                  <a:t>atualização</a:t>
                </a:r>
                <a:r>
                  <a:rPr lang="en-US" b="1" i="1" dirty="0"/>
                  <a:t> </a:t>
                </a:r>
                <a:r>
                  <a:rPr lang="en-US" dirty="0"/>
                  <a:t>dos 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 </m:t>
                    </m:r>
                    <m:r>
                      <m:rPr>
                        <m:sty m:val="p"/>
                      </m:rPr>
                      <a:rPr lang="pt-BR">
                        <a:latin typeface="Cambria Math" panose="02040503050406030204" pitchFamily="18" charset="0"/>
                      </a:rPr>
                      <m:t>e</m:t>
                    </m:r>
                    <m:r>
                      <a:rPr lang="pt-BR" i="1">
                        <a:latin typeface="Cambria Math" panose="02040503050406030204" pitchFamily="18" charset="0"/>
                      </a:rPr>
                      <m:t> 2</m:t>
                    </m:r>
                  </m:oMath>
                </a14:m>
                <a:r>
                  <a:rPr lang="nl-BE" dirty="0"/>
                  <a:t> é dada por</a:t>
                </a:r>
                <a:endParaRPr lang="en-US" i="1" dirty="0"/>
              </a:p>
              <a:p>
                <a:pPr marL="0" indent="0" algn="ctr">
                  <a:buNone/>
                </a:pPr>
                <a14:m>
                  <m:oMathPara xmlns:m="http://schemas.openxmlformats.org/officeDocument/2006/math">
                    <m:oMathParaPr>
                      <m:jc m:val="centerGroup"/>
                    </m:oMathParaPr>
                    <m:oMath xmlns:m="http://schemas.openxmlformats.org/officeDocument/2006/math">
                      <m:sSub>
                        <m:sSubPr>
                          <m:ctrlPr>
                            <a:rPr lang="nl-BE"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𝑘</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𝑘</m:t>
                          </m:r>
                        </m:sub>
                      </m:sSub>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f>
                        <m:fPr>
                          <m:ctrlPr>
                            <a:rPr lang="pt-BR" sz="2400" i="1">
                              <a:latin typeface="Cambria Math" panose="02040503050406030204" pitchFamily="18" charset="0"/>
                              <a:ea typeface="Cambria Math" panose="02040503050406030204" pitchFamily="18" charset="0"/>
                            </a:rPr>
                          </m:ctrlPr>
                        </m:fPr>
                        <m:num>
                          <m:r>
                            <a:rPr lang="pt-BR" sz="2400" i="1">
                              <a:latin typeface="Cambria Math" panose="02040503050406030204" pitchFamily="18" charset="0"/>
                              <a:ea typeface="Cambria Math" panose="02040503050406030204" pitchFamily="18" charset="0"/>
                            </a:rPr>
                            <m:t>𝜕</m:t>
                          </m:r>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𝐽</m:t>
                              </m:r>
                            </m:e>
                            <m:sub>
                              <m:r>
                                <a:rPr lang="pt-BR" sz="2400" i="1">
                                  <a:latin typeface="Cambria Math" panose="02040503050406030204" pitchFamily="18" charset="0"/>
                                  <a:ea typeface="Cambria Math" panose="02040503050406030204" pitchFamily="18" charset="0"/>
                                </a:rPr>
                                <m:t>𝑒</m:t>
                              </m:r>
                            </m:sub>
                          </m:sSub>
                          <m:d>
                            <m:dPr>
                              <m:ctrlPr>
                                <a:rPr lang="pt-BR" sz="2400" i="1">
                                  <a:latin typeface="Cambria Math" panose="02040503050406030204" pitchFamily="18" charset="0"/>
                                  <a:ea typeface="Cambria Math" panose="02040503050406030204" pitchFamily="18" charset="0"/>
                                </a:rPr>
                              </m:ctrlPr>
                            </m:dPr>
                            <m:e>
                              <m:r>
                                <a:rPr lang="pt-BR" sz="2400" b="1" i="1">
                                  <a:latin typeface="Cambria Math" panose="02040503050406030204" pitchFamily="18" charset="0"/>
                                  <a:ea typeface="Cambria Math" panose="02040503050406030204" pitchFamily="18" charset="0"/>
                                </a:rPr>
                                <m:t>𝒂</m:t>
                              </m:r>
                            </m:e>
                          </m:d>
                        </m:num>
                        <m:den>
                          <m:r>
                            <a:rPr lang="pt-BR" sz="2400" i="1">
                              <a:latin typeface="Cambria Math" panose="02040503050406030204" pitchFamily="18" charset="0"/>
                              <a:ea typeface="Cambria Math" panose="02040503050406030204" pitchFamily="18" charset="0"/>
                            </a:rPr>
                            <m:t>𝜕</m:t>
                          </m:r>
                          <m:sSub>
                            <m:sSubPr>
                              <m:ctrlPr>
                                <a:rPr lang="nl-BE"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𝑘</m:t>
                              </m:r>
                            </m:sub>
                          </m:sSub>
                        </m:den>
                      </m:f>
                    </m:oMath>
                  </m:oMathPara>
                </a14:m>
                <a:endParaRPr lang="nl-BE" sz="2400" dirty="0"/>
              </a:p>
              <a:p>
                <a:pPr marL="0" indent="0" algn="ctr">
                  <a:buNone/>
                </a:pPr>
                <a14:m>
                  <m:oMath xmlns:m="http://schemas.openxmlformats.org/officeDocument/2006/math">
                    <m:sSub>
                      <m:sSubPr>
                        <m:ctrlPr>
                          <a:rPr lang="nl-BE"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𝑘</m:t>
                        </m:r>
                      </m:sub>
                    </m:sSub>
                    <m:r>
                      <a:rPr lang="en-US" sz="2400">
                        <a:latin typeface="Cambria Math" panose="02040503050406030204" pitchFamily="18" charset="0"/>
                      </a:rPr>
                      <m:t>=</m:t>
                    </m:r>
                    <m:sSub>
                      <m:sSubPr>
                        <m:ctrlPr>
                          <a:rPr lang="nl-BE"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𝑘</m:t>
                        </m:r>
                      </m:sub>
                    </m:sSub>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d>
                          <m:dPr>
                            <m:begChr m:val="["/>
                            <m:endChr m:val="]"/>
                            <m:ctrlPr>
                              <a:rPr lang="pt-BR" sz="2400" i="1">
                                <a:latin typeface="Cambria Math" panose="02040503050406030204" pitchFamily="18" charset="0"/>
                              </a:rPr>
                            </m:ctrlPr>
                          </m:dPr>
                          <m:e>
                            <m:r>
                              <a:rPr lang="pt-BR" sz="2400" i="1">
                                <a:latin typeface="Cambria Math" panose="02040503050406030204" pitchFamily="18" charset="0"/>
                              </a:rPr>
                              <m:t>𝑦</m:t>
                            </m:r>
                            <m:d>
                              <m:dPr>
                                <m:ctrlPr>
                                  <a:rPr lang="en-US" sz="2400" i="1">
                                    <a:latin typeface="Cambria Math" panose="02040503050406030204" pitchFamily="18" charset="0"/>
                                  </a:rPr>
                                </m:ctrlPr>
                              </m:dPr>
                              <m:e>
                                <m:r>
                                  <a:rPr lang="pt-BR" sz="2400" i="1">
                                    <a:latin typeface="Cambria Math" panose="02040503050406030204" pitchFamily="18" charset="0"/>
                                  </a:rPr>
                                  <m:t>𝑛</m:t>
                                </m:r>
                              </m:e>
                            </m:d>
                            <m:r>
                              <a:rPr lang="pt-BR" sz="2400" i="1" dirty="0">
                                <a:latin typeface="Cambria Math" panose="02040503050406030204" pitchFamily="18" charset="0"/>
                              </a:rPr>
                              <m:t>−</m:t>
                            </m:r>
                            <m:d>
                              <m:dPr>
                                <m:ctrlPr>
                                  <a:rPr lang="pt-BR" sz="2400" i="1" dirty="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pt-BR" sz="2400" i="1">
                                        <a:latin typeface="Cambria Math" panose="02040503050406030204" pitchFamily="18" charset="0"/>
                                      </a:rPr>
                                      <m:t>1</m:t>
                                    </m:r>
                                  </m:sub>
                                </m:sSub>
                                <m:d>
                                  <m:dPr>
                                    <m:ctrlPr>
                                      <a:rPr lang="en-US" sz="2400" i="1">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pt-BR" sz="2400" i="1">
                                        <a:latin typeface="Cambria Math" panose="02040503050406030204" pitchFamily="18" charset="0"/>
                                      </a:rPr>
                                      <m:t>2</m:t>
                                    </m:r>
                                  </m:sub>
                                </m:sSub>
                                <m:d>
                                  <m:dPr>
                                    <m:ctrlPr>
                                      <a:rPr lang="en-US" sz="2400" i="1">
                                        <a:latin typeface="Cambria Math" panose="02040503050406030204" pitchFamily="18" charset="0"/>
                                      </a:rPr>
                                    </m:ctrlPr>
                                  </m:dPr>
                                  <m:e>
                                    <m:r>
                                      <a:rPr lang="pt-BR" sz="2400" i="1">
                                        <a:latin typeface="Cambria Math" panose="02040503050406030204" pitchFamily="18" charset="0"/>
                                      </a:rPr>
                                      <m:t>𝑛</m:t>
                                    </m:r>
                                  </m:e>
                                </m:d>
                              </m:e>
                            </m:d>
                          </m:e>
                        </m:d>
                      </m:e>
                    </m:nary>
                    <m:sSub>
                      <m:sSubPr>
                        <m:ctrlPr>
                          <a:rPr lang="en-US" sz="2400" i="1">
                            <a:latin typeface="Cambria Math" panose="02040503050406030204" pitchFamily="18" charset="0"/>
                          </a:rPr>
                        </m:ctrlPr>
                      </m:sSubPr>
                      <m:e>
                        <m:r>
                          <a:rPr lang="pt-BR" sz="2400" i="1">
                            <a:latin typeface="Cambria Math" panose="02040503050406030204" pitchFamily="18" charset="0"/>
                          </a:rPr>
                          <m:t>𝑥</m:t>
                        </m:r>
                      </m:e>
                      <m:sub>
                        <m:r>
                          <a:rPr lang="pt-BR" sz="2400" i="1">
                            <a:latin typeface="Cambria Math" panose="02040503050406030204" pitchFamily="18" charset="0"/>
                          </a:rPr>
                          <m:t>𝑘</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oMath>
                </a14:m>
                <a:r>
                  <a:rPr lang="nl-BE" sz="2400" dirty="0"/>
                  <a:t>,  </a:t>
                </a:r>
                <a14:m>
                  <m:oMath xmlns:m="http://schemas.openxmlformats.org/officeDocument/2006/math">
                    <m:r>
                      <a:rPr lang="pt-BR" sz="2400" i="1">
                        <a:latin typeface="Cambria Math" panose="02040503050406030204" pitchFamily="18" charset="0"/>
                      </a:rPr>
                      <m:t>𝑘</m:t>
                    </m:r>
                    <m:r>
                      <a:rPr lang="pt-BR" sz="2400" i="1">
                        <a:latin typeface="Cambria Math" panose="02040503050406030204" pitchFamily="18" charset="0"/>
                      </a:rPr>
                      <m:t>=1,2</m:t>
                    </m:r>
                    <m:r>
                      <a:rPr lang="pt-BR" sz="2400">
                        <a:latin typeface="Cambria Math" panose="02040503050406030204" pitchFamily="18" charset="0"/>
                      </a:rPr>
                      <m:t>.</m:t>
                    </m:r>
                  </m:oMath>
                </a14:m>
                <a:endParaRPr lang="en-US" sz="2400" dirty="0"/>
              </a:p>
              <a:p>
                <a:r>
                  <a:rPr lang="en-US" dirty="0" err="1"/>
                  <a:t>Por</a:t>
                </a:r>
                <a:r>
                  <a:rPr lang="en-US" dirty="0"/>
                  <a:t> </a:t>
                </a:r>
                <a:r>
                  <a:rPr lang="en-US" dirty="0" err="1"/>
                  <a:t>ser</a:t>
                </a:r>
                <a:r>
                  <a:rPr lang="en-US" dirty="0"/>
                  <a:t> </a:t>
                </a:r>
                <a:r>
                  <a:rPr lang="en-US" dirty="0" err="1"/>
                  <a:t>constante</a:t>
                </a:r>
                <a:r>
                  <a:rPr lang="en-US" dirty="0"/>
                  <a:t>, o </a:t>
                </a:r>
                <a:r>
                  <a:rPr lang="en-US" dirty="0" err="1"/>
                  <a:t>termo</a:t>
                </a:r>
                <a:r>
                  <a:rPr lang="en-US" dirty="0"/>
                  <a:t> </a:t>
                </a:r>
                <a14:m>
                  <m:oMath xmlns:m="http://schemas.openxmlformats.org/officeDocument/2006/math">
                    <m:f>
                      <m:fPr>
                        <m:type m:val="lin"/>
                        <m:ctrlPr>
                          <a:rPr lang="en-US" sz="2200" i="1" smtClean="0">
                            <a:latin typeface="Cambria Math" panose="02040503050406030204" pitchFamily="18" charset="0"/>
                          </a:rPr>
                        </m:ctrlPr>
                      </m:fPr>
                      <m:num>
                        <m:r>
                          <a:rPr lang="pt-BR" sz="2200" b="0" i="1" smtClean="0">
                            <a:latin typeface="Cambria Math" panose="02040503050406030204" pitchFamily="18" charset="0"/>
                          </a:rPr>
                          <m:t>2</m:t>
                        </m:r>
                      </m:num>
                      <m:den>
                        <m:r>
                          <a:rPr lang="pt-BR" sz="2200" b="0" i="1" smtClean="0">
                            <a:latin typeface="Cambria Math" panose="02040503050406030204" pitchFamily="18" charset="0"/>
                          </a:rPr>
                          <m:t>𝑁</m:t>
                        </m:r>
                      </m:den>
                    </m:f>
                  </m:oMath>
                </a14:m>
                <a:r>
                  <a:rPr lang="en-US" dirty="0"/>
                  <a:t> pode </a:t>
                </a:r>
                <a:r>
                  <a:rPr lang="en-US" dirty="0" err="1"/>
                  <a:t>ser</a:t>
                </a:r>
                <a:r>
                  <a:rPr lang="en-US" dirty="0"/>
                  <a:t> </a:t>
                </a:r>
                <a:r>
                  <a:rPr lang="en-US" dirty="0" err="1"/>
                  <a:t>absorvido</a:t>
                </a:r>
                <a:r>
                  <a:rPr lang="en-US" dirty="0"/>
                  <a:t> </a:t>
                </a:r>
                <a:r>
                  <a:rPr lang="en-US" dirty="0" err="1"/>
                  <a:t>por</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a:t>
                </a:r>
              </a:p>
              <a:p>
                <a:r>
                  <a:rPr lang="pt-BR" dirty="0"/>
                  <a:t>Forma matricial da equação de atualização: </a:t>
                </a:r>
                <a14:m>
                  <m:oMath xmlns:m="http://schemas.openxmlformats.org/officeDocument/2006/math">
                    <m:r>
                      <a:rPr lang="pt-BR" sz="2400" b="1" i="1">
                        <a:latin typeface="Cambria Math" panose="02040503050406030204" pitchFamily="18" charset="0"/>
                      </a:rPr>
                      <m:t>𝒂</m:t>
                    </m:r>
                    <m:r>
                      <a:rPr lang="pt-BR" sz="2400" i="1">
                        <a:latin typeface="Cambria Math" panose="02040503050406030204" pitchFamily="18" charset="0"/>
                      </a:rPr>
                      <m:t>=</m:t>
                    </m:r>
                    <m:r>
                      <a:rPr lang="pt-BR" sz="2400" b="1" i="1">
                        <a:latin typeface="Cambria Math" panose="02040503050406030204" pitchFamily="18" charset="0"/>
                      </a:rPr>
                      <m:t>𝒂</m:t>
                    </m:r>
                    <m:r>
                      <a:rPr lang="pt-BR" sz="2400" i="1">
                        <a:latin typeface="Cambria Math" panose="02040503050406030204" pitchFamily="18" charset="0"/>
                      </a:rPr>
                      <m:t>−</m:t>
                    </m:r>
                    <m:r>
                      <a:rPr lang="pt-BR" sz="2400" i="1">
                        <a:latin typeface="Cambria Math" panose="02040503050406030204" pitchFamily="18" charset="0"/>
                        <a:ea typeface="Cambria Math" panose="02040503050406030204" pitchFamily="18" charset="0"/>
                      </a:rPr>
                      <m:t>𝛼</m:t>
                    </m:r>
                    <m:sSup>
                      <m:sSupPr>
                        <m:ctrlPr>
                          <a:rPr lang="pt-BR" sz="2400" i="1">
                            <a:latin typeface="Cambria Math" panose="02040503050406030204" pitchFamily="18" charset="0"/>
                            <a:ea typeface="Cambria Math" panose="02040503050406030204" pitchFamily="18" charset="0"/>
                          </a:rPr>
                        </m:ctrlPr>
                      </m:sSupPr>
                      <m:e>
                        <m:r>
                          <a:rPr lang="pt-BR" sz="2400" b="1" i="1">
                            <a:latin typeface="Cambria Math" panose="02040503050406030204" pitchFamily="18" charset="0"/>
                            <a:ea typeface="Cambria Math" panose="02040503050406030204" pitchFamily="18" charset="0"/>
                          </a:rPr>
                          <m:t>𝑿</m:t>
                        </m:r>
                      </m:e>
                      <m:sup>
                        <m:r>
                          <a:rPr lang="pt-BR" sz="2400" i="1">
                            <a:latin typeface="Cambria Math" panose="02040503050406030204" pitchFamily="18" charset="0"/>
                            <a:ea typeface="Cambria Math" panose="02040503050406030204" pitchFamily="18" charset="0"/>
                          </a:rPr>
                          <m:t>𝑇</m:t>
                        </m:r>
                      </m:sup>
                    </m:sSup>
                    <m:r>
                      <a:rPr lang="pt-BR" sz="2400" i="1">
                        <a:latin typeface="Cambria Math" panose="02040503050406030204" pitchFamily="18" charset="0"/>
                        <a:ea typeface="Cambria Math" panose="02040503050406030204" pitchFamily="18" charset="0"/>
                      </a:rPr>
                      <m:t>(</m:t>
                    </m:r>
                    <m:r>
                      <a:rPr lang="pt-BR" sz="2400" b="1" i="1">
                        <a:latin typeface="Cambria Math" panose="02040503050406030204" pitchFamily="18" charset="0"/>
                        <a:ea typeface="Cambria Math" panose="02040503050406030204" pitchFamily="18" charset="0"/>
                      </a:rPr>
                      <m:t>𝒚</m:t>
                    </m:r>
                    <m:r>
                      <a:rPr lang="pt-BR" sz="2400" i="1">
                        <a:latin typeface="Cambria Math" panose="02040503050406030204" pitchFamily="18" charset="0"/>
                        <a:ea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b="1" i="1">
                            <a:latin typeface="Cambria Math" panose="02040503050406030204" pitchFamily="18" charset="0"/>
                            <a:ea typeface="Cambria Math" panose="02040503050406030204" pitchFamily="18" charset="0"/>
                          </a:rPr>
                          <m:t>𝒚</m:t>
                        </m:r>
                      </m:e>
                    </m:acc>
                    <m:r>
                      <a:rPr lang="pt-BR" sz="2400" i="1">
                        <a:latin typeface="Cambria Math" panose="02040503050406030204" pitchFamily="18" charset="0"/>
                        <a:ea typeface="Cambria Math" panose="02040503050406030204" pitchFamily="18" charset="0"/>
                      </a:rPr>
                      <m:t>)</m:t>
                    </m:r>
                  </m:oMath>
                </a14:m>
                <a:endParaRPr lang="en-US" sz="2400"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995963"/>
                <a:ext cx="9117568" cy="5834741"/>
              </a:xfrm>
              <a:blipFill rotWithShape="0">
                <a:blip r:embed="rId3"/>
                <a:stretch>
                  <a:fillRect l="-1070" t="-2088"/>
                </a:stretch>
              </a:blipFill>
            </p:spPr>
            <p:txBody>
              <a:bodyPr/>
              <a:lstStyle/>
              <a:p>
                <a:r>
                  <a:rPr lang="pt-BR">
                    <a:noFill/>
                  </a:rPr>
                  <a:t> </a:t>
                </a:r>
              </a:p>
            </p:txBody>
          </p:sp>
        </mc:Fallback>
      </mc:AlternateContent>
      <p:sp>
        <p:nvSpPr>
          <p:cNvPr id="5" name="TextBox 4"/>
          <p:cNvSpPr txBox="1"/>
          <p:nvPr/>
        </p:nvSpPr>
        <p:spPr>
          <a:xfrm>
            <a:off x="3791823" y="320741"/>
            <a:ext cx="5303841" cy="307777"/>
          </a:xfrm>
          <a:prstGeom prst="rect">
            <a:avLst/>
          </a:prstGeom>
          <a:noFill/>
        </p:spPr>
        <p:txBody>
          <a:bodyPr wrap="square" rtlCol="0">
            <a:spAutoFit/>
          </a:bodyPr>
          <a:lstStyle/>
          <a:p>
            <a:r>
              <a:rPr lang="pt-BR" sz="1400" u="sng" dirty="0">
                <a:solidFill>
                  <a:srgbClr val="00B0F0"/>
                </a:solidFill>
                <a:hlinkClick r:id="rId4"/>
              </a:rPr>
              <a:t>Exemplo: exemplo_regressao_linear_gradiente_descendente.ipynb</a:t>
            </a:r>
            <a:endParaRPr lang="pt-BR" sz="1400" u="sng" dirty="0">
              <a:solidFill>
                <a:srgbClr val="00B0F0"/>
              </a:solidFill>
            </a:endParaRPr>
          </a:p>
        </p:txBody>
      </p:sp>
      <p:sp>
        <p:nvSpPr>
          <p:cNvPr id="3" name="Rectangle 2"/>
          <p:cNvSpPr/>
          <p:nvPr/>
        </p:nvSpPr>
        <p:spPr>
          <a:xfrm>
            <a:off x="8592065" y="2303607"/>
            <a:ext cx="1363703" cy="1015663"/>
          </a:xfrm>
          <a:prstGeom prst="rect">
            <a:avLst/>
          </a:prstGeom>
          <a:noFill/>
        </p:spPr>
        <p:txBody>
          <a:bodyPr wrap="square" rtlCol="0">
            <a:spAutoFit/>
          </a:bodyPr>
          <a:lstStyle/>
          <a:p>
            <a:pPr algn="ctr"/>
            <a:r>
              <a:rPr lang="pt-BR" sz="1200" dirty="0"/>
              <a:t>Superfície de contorno com o caminho feito pelo algoritmo até a convergência.</a:t>
            </a:r>
          </a:p>
        </p:txBody>
      </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5843" t="25952" r="25493" b="22204"/>
          <a:stretch/>
        </p:blipFill>
        <p:spPr>
          <a:xfrm>
            <a:off x="9284199" y="28267"/>
            <a:ext cx="2857170" cy="2157259"/>
          </a:xfrm>
          <a:prstGeom prst="rect">
            <a:avLst/>
          </a:prstGeom>
        </p:spPr>
      </p:pic>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l="867" t="11756" r="9456" b="3405"/>
          <a:stretch/>
        </p:blipFill>
        <p:spPr>
          <a:xfrm>
            <a:off x="9801020" y="2290763"/>
            <a:ext cx="2340349" cy="2214069"/>
          </a:xfrm>
          <a:prstGeom prst="rect">
            <a:avLst/>
          </a:prstGeom>
        </p:spPr>
      </p:pic>
      <p:cxnSp>
        <p:nvCxnSpPr>
          <p:cNvPr id="7" name="Straight Arrow Connector 6"/>
          <p:cNvCxnSpPr>
            <a:stCxn id="3" idx="2"/>
          </p:cNvCxnSpPr>
          <p:nvPr/>
        </p:nvCxnSpPr>
        <p:spPr>
          <a:xfrm>
            <a:off x="9273917" y="3319270"/>
            <a:ext cx="1164311" cy="5367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1974" t="11775" r="8994" b="3675"/>
          <a:stretch/>
        </p:blipFill>
        <p:spPr>
          <a:xfrm>
            <a:off x="9801020" y="4609362"/>
            <a:ext cx="2356208" cy="2237618"/>
          </a:xfrm>
          <a:prstGeom prst="rect">
            <a:avLst/>
          </a:prstGeom>
        </p:spPr>
      </p:pic>
      <p:cxnSp>
        <p:nvCxnSpPr>
          <p:cNvPr id="14" name="Straight Arrow Connector 13"/>
          <p:cNvCxnSpPr>
            <a:stCxn id="13" idx="2"/>
          </p:cNvCxnSpPr>
          <p:nvPr/>
        </p:nvCxnSpPr>
        <p:spPr>
          <a:xfrm flipH="1">
            <a:off x="10731434" y="5566325"/>
            <a:ext cx="622366" cy="5708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731434" y="4735328"/>
            <a:ext cx="1244731" cy="830997"/>
          </a:xfrm>
          <a:prstGeom prst="rect">
            <a:avLst/>
          </a:prstGeom>
          <a:noFill/>
        </p:spPr>
        <p:txBody>
          <a:bodyPr wrap="square" rtlCol="0">
            <a:spAutoFit/>
          </a:bodyPr>
          <a:lstStyle/>
          <a:p>
            <a:pPr algn="ctr"/>
            <a:r>
              <a:rPr lang="pt-BR" sz="1200" dirty="0"/>
              <a:t>Curva do EQM em função do número de iterações.</a:t>
            </a:r>
          </a:p>
        </p:txBody>
      </p:sp>
    </p:spTree>
    <p:extLst>
      <p:ext uri="{BB962C8B-B14F-4D97-AF65-F5344CB8AC3E}">
        <p14:creationId xmlns:p14="http://schemas.microsoft.com/office/powerpoint/2010/main" val="3069829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Versões do Gradiente Descendente</a:t>
            </a:r>
            <a:endParaRPr lang="en-US" dirty="0"/>
          </a:p>
        </p:txBody>
      </p:sp>
      <p:sp>
        <p:nvSpPr>
          <p:cNvPr id="3" name="Espaço Reservado para Conteúdo 2"/>
          <p:cNvSpPr>
            <a:spLocks noGrp="1"/>
          </p:cNvSpPr>
          <p:nvPr>
            <p:ph idx="1"/>
          </p:nvPr>
        </p:nvSpPr>
        <p:spPr>
          <a:xfrm>
            <a:off x="838200" y="1825625"/>
            <a:ext cx="11173178" cy="4812242"/>
          </a:xfrm>
        </p:spPr>
        <p:txBody>
          <a:bodyPr/>
          <a:lstStyle/>
          <a:p>
            <a:r>
              <a:rPr lang="pt-BR" dirty="0"/>
              <a:t>Existem três versões diferentes para a implementação do algoritmo do gradiente descendente: </a:t>
            </a:r>
          </a:p>
          <a:p>
            <a:pPr lvl="1">
              <a:buFont typeface="Wingdings" panose="05000000000000000000" pitchFamily="2" charset="2"/>
              <a:buChar char="§"/>
            </a:pPr>
            <a:r>
              <a:rPr lang="pt-BR" b="1" dirty="0"/>
              <a:t>Batelada</a:t>
            </a:r>
            <a:r>
              <a:rPr lang="pt-BR" dirty="0"/>
              <a:t>: usa todas as amostras do conjunto de treinamento para calcular o vetor gradiente (versão que acabamos de ver).</a:t>
            </a:r>
          </a:p>
          <a:p>
            <a:pPr lvl="1">
              <a:buFont typeface="Wingdings" panose="05000000000000000000" pitchFamily="2" charset="2"/>
              <a:buChar char="§"/>
            </a:pPr>
            <a:r>
              <a:rPr lang="pt-BR" b="1" dirty="0"/>
              <a:t>Estocástico</a:t>
            </a:r>
            <a:r>
              <a:rPr lang="pt-BR" dirty="0"/>
              <a:t>: usa apenas uma amostra do conjunto de treinamento para estimar o vetor gradiente.</a:t>
            </a:r>
          </a:p>
          <a:p>
            <a:pPr lvl="1">
              <a:buFont typeface="Wingdings" panose="05000000000000000000" pitchFamily="2" charset="2"/>
              <a:buChar char="§"/>
            </a:pPr>
            <a:r>
              <a:rPr lang="pt-BR" b="1" dirty="0" err="1"/>
              <a:t>Mini-Batch</a:t>
            </a:r>
            <a:r>
              <a:rPr lang="pt-BR" dirty="0"/>
              <a:t>: usa um subconjunto de amostras do conjunto de treinamento para estimar o vetor gradiente.</a:t>
            </a:r>
          </a:p>
        </p:txBody>
      </p:sp>
    </p:spTree>
    <p:extLst>
      <p:ext uri="{BB962C8B-B14F-4D97-AF65-F5344CB8AC3E}">
        <p14:creationId xmlns:p14="http://schemas.microsoft.com/office/powerpoint/2010/main" val="3674961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22400"/>
                <a:ext cx="11179630" cy="5435600"/>
              </a:xfrm>
            </p:spPr>
            <p:txBody>
              <a:bodyPr>
                <a:normAutofit/>
              </a:bodyPr>
              <a:lstStyle/>
              <a:p>
                <a:pPr algn="just"/>
                <a:r>
                  <a:rPr lang="pt-BR" b="1" dirty="0"/>
                  <a:t>Batelada </a:t>
                </a:r>
                <a:r>
                  <a:rPr lang="pt-BR" dirty="0"/>
                  <a:t>(do inglês </a:t>
                </a:r>
                <a:r>
                  <a:rPr lang="pt-BR" b="1" i="1" dirty="0"/>
                  <a:t>batch</a:t>
                </a:r>
                <a:r>
                  <a:rPr lang="pt-BR" dirty="0"/>
                  <a:t>): a cada época do algoritmo, </a:t>
                </a:r>
                <a:r>
                  <a:rPr lang="pt-BR" b="1" i="1" dirty="0"/>
                  <a:t>todos</a:t>
                </a:r>
                <a:r>
                  <a:rPr lang="pt-BR" dirty="0"/>
                  <a:t> os exemplos de treinamento são considerados no processo de treinamento do modelo. Esta versão foi a utilizada no exemplo anterior. </a:t>
                </a:r>
                <a:endParaRPr lang="pt-BR" i="1" dirty="0">
                  <a:latin typeface="Cambria Math" panose="02040503050406030204" pitchFamily="18" charset="0"/>
                </a:endParaRP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r>
                                  <a:rPr lang="pt-BR" b="1" i="1">
                                    <a:latin typeface="Cambria Math" panose="02040503050406030204" pitchFamily="18" charset="0"/>
                                  </a:rPr>
                                  <m:t>𝒙</m:t>
                                </m:r>
                                <m:d>
                                  <m:dPr>
                                    <m:ctrlPr>
                                      <a:rPr lang="en-US" i="1">
                                        <a:latin typeface="Cambria Math" panose="02040503050406030204" pitchFamily="18" charset="0"/>
                                      </a:rPr>
                                    </m:ctrlPr>
                                  </m:dPr>
                                  <m:e>
                                    <m:r>
                                      <a:rPr lang="pt-BR" i="1">
                                        <a:latin typeface="Cambria Math" panose="02040503050406030204" pitchFamily="18" charset="0"/>
                                      </a:rPr>
                                      <m:t>𝑛</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b="0" i="1" smtClean="0">
                        <a:latin typeface="Cambria Math" panose="02040503050406030204" pitchFamily="18" charset="0"/>
                      </a:rPr>
                      <m:t>𝐾</m:t>
                    </m:r>
                  </m:oMath>
                </a14:m>
                <a:endParaRPr lang="pt-BR" dirty="0"/>
              </a:p>
              <a:p>
                <a:r>
                  <a:rPr lang="pt-BR" b="1" dirty="0"/>
                  <a:t>Características</a:t>
                </a:r>
                <a:r>
                  <a:rPr lang="pt-BR" dirty="0"/>
                  <a:t>:</a:t>
                </a:r>
              </a:p>
              <a:p>
                <a:pPr lvl="1" algn="just">
                  <a:buFont typeface="Wingdings" panose="05000000000000000000" pitchFamily="2" charset="2"/>
                  <a:buChar char="§"/>
                </a:pPr>
                <a:r>
                  <a:rPr lang="pt-BR" dirty="0"/>
                  <a:t>Utilizado quando se possui previamente todos os atributos, </a:t>
                </a:r>
                <a14:m>
                  <m:oMath xmlns:m="http://schemas.openxmlformats.org/officeDocument/2006/math">
                    <m:r>
                      <a:rPr lang="pt-BR" b="1" i="1">
                        <a:latin typeface="Cambria Math" panose="02040503050406030204" pitchFamily="18" charset="0"/>
                      </a:rPr>
                      <m:t>𝒙</m:t>
                    </m:r>
                  </m:oMath>
                </a14:m>
                <a:r>
                  <a:rPr lang="pt-BR" dirty="0"/>
                  <a:t>, e rótulos, </a:t>
                </a:r>
                <a14:m>
                  <m:oMath xmlns:m="http://schemas.openxmlformats.org/officeDocument/2006/math">
                    <m:r>
                      <a:rPr lang="pt-BR" i="1">
                        <a:latin typeface="Cambria Math" panose="02040503050406030204" pitchFamily="18" charset="0"/>
                      </a:rPr>
                      <m:t>𝑦</m:t>
                    </m:r>
                  </m:oMath>
                </a14:m>
                <a:r>
                  <a:rPr lang="pt-BR" dirty="0"/>
                  <a:t>, de treinamento.</a:t>
                </a:r>
              </a:p>
              <a:p>
                <a:pPr lvl="1" algn="just">
                  <a:buFont typeface="Wingdings" panose="05000000000000000000" pitchFamily="2" charset="2"/>
                  <a:buChar char="§"/>
                </a:pPr>
                <a:r>
                  <a:rPr lang="pt-BR" b="1" dirty="0"/>
                  <a:t>Convergência garantida</a:t>
                </a:r>
                <a:r>
                  <a:rPr lang="pt-BR" dirty="0"/>
                  <a:t>,</a:t>
                </a:r>
                <a:r>
                  <a:rPr lang="pt-BR" b="1" dirty="0"/>
                  <a:t> </a:t>
                </a:r>
                <a:r>
                  <a:rPr lang="pt-BR" dirty="0"/>
                  <a:t>dado que o passo de aprendizagem tenha o tamanho apropriado e se espere tempo suficiente.</a:t>
                </a:r>
              </a:p>
              <a:p>
                <a:pPr lvl="1" algn="just">
                  <a:buFont typeface="Wingdings" panose="05000000000000000000" pitchFamily="2" charset="2"/>
                  <a:buChar char="§"/>
                </a:pPr>
                <a:r>
                  <a:rPr lang="pt-BR" b="1" dirty="0"/>
                  <a:t>Convergência pode ser bem lenta</a:t>
                </a:r>
                <a:r>
                  <a:rPr lang="pt-BR" dirty="0"/>
                  <a:t>, dado que o modelo é apresentado a todos os exemplos a cada época.</a:t>
                </a:r>
              </a:p>
              <a:p>
                <a:pPr lvl="1" algn="just">
                  <a:buFont typeface="Wingdings" panose="05000000000000000000" pitchFamily="2" charset="2"/>
                  <a:buChar char="§"/>
                </a:pPr>
                <a:r>
                  <a:rPr lang="pt-BR" dirty="0"/>
                  <a:t>Se o conjunto de treinamento for muito grande, pode ser impossível treinar o modelo, pois ele consome muitos recursos computacionais (CPU e memória).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22400"/>
                <a:ext cx="11179630" cy="5435600"/>
              </a:xfrm>
              <a:blipFill rotWithShape="0">
                <a:blip r:embed="rId3"/>
                <a:stretch>
                  <a:fillRect l="-927" t="-1794" r="-1145"/>
                </a:stretch>
              </a:blipFill>
            </p:spPr>
            <p:txBody>
              <a:bodyPr/>
              <a:lstStyle/>
              <a:p>
                <a:r>
                  <a:rPr lang="pt-BR">
                    <a:noFill/>
                  </a:rPr>
                  <a:t> </a:t>
                </a:r>
              </a:p>
            </p:txBody>
          </p:sp>
        </mc:Fallback>
      </mc:AlternateContent>
      <p:sp>
        <p:nvSpPr>
          <p:cNvPr id="4" name="Rectangle 3"/>
          <p:cNvSpPr/>
          <p:nvPr/>
        </p:nvSpPr>
        <p:spPr>
          <a:xfrm>
            <a:off x="4220388" y="2663922"/>
            <a:ext cx="809896" cy="58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69073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386"/>
            <a:ext cx="10946892" cy="767388"/>
          </a:xfrm>
        </p:spPr>
        <p:txBody>
          <a:bodyPr/>
          <a:lstStyle/>
          <a:p>
            <a:r>
              <a:rPr lang="pt-BR" dirty="0"/>
              <a:t>Características do GD em Batelada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4377519"/>
                <a:ext cx="11173691" cy="2480481"/>
              </a:xfrm>
            </p:spPr>
            <p:txBody>
              <a:bodyPr>
                <a:normAutofit fontScale="92500" lnSpcReduction="20000"/>
              </a:bodyPr>
              <a:lstStyle/>
              <a:p>
                <a:pPr>
                  <a:spcBef>
                    <a:spcPts val="600"/>
                  </a:spcBef>
                </a:pPr>
                <a:r>
                  <a:rPr lang="pt-BR" dirty="0"/>
                  <a:t>Segue diretamente, sem alterar a direção, para o mínimo global.</a:t>
                </a:r>
              </a:p>
              <a:p>
                <a:pPr>
                  <a:spcBef>
                    <a:spcPts val="600"/>
                  </a:spcBef>
                </a:pPr>
                <a:r>
                  <a:rPr lang="pt-BR" dirty="0"/>
                  <a:t>Atinge o mínimo global em aproximadamente 3 épocas.</a:t>
                </a:r>
              </a:p>
              <a:p>
                <a:pPr>
                  <a:spcBef>
                    <a:spcPts val="600"/>
                  </a:spcBef>
                </a:pPr>
                <a:r>
                  <a:rPr lang="pt-BR" dirty="0"/>
                  <a:t>Nesse caso específico, segue uma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 pois a taxa de decrescimento da superfície de erro é igual para os dois pesos (contornos são circulares).</a:t>
                </a:r>
              </a:p>
              <a:p>
                <a:pPr>
                  <a:spcBef>
                    <a:spcPts val="600"/>
                  </a:spcBef>
                </a:pPr>
                <a:r>
                  <a:rPr lang="pt-BR" dirty="0"/>
                  <a:t>Não fica “</a:t>
                </a:r>
                <a:r>
                  <a:rPr lang="pt-BR" i="1" dirty="0"/>
                  <a:t>oscilando</a:t>
                </a:r>
                <a:r>
                  <a:rPr lang="pt-BR" dirty="0"/>
                  <a:t>” em torno do mínimo após alcançá-lo, pois o vetor gradiente neste ponto é praticamente nulo.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4377519"/>
                <a:ext cx="11173691" cy="2480481"/>
              </a:xfrm>
              <a:blipFill>
                <a:blip r:embed="rId3"/>
                <a:stretch>
                  <a:fillRect l="-873" t="-6143"/>
                </a:stretch>
              </a:blipFill>
            </p:spPr>
            <p:txBody>
              <a:bodyPr/>
              <a:lstStyle/>
              <a:p>
                <a:r>
                  <a:rPr lang="pt-BR">
                    <a:noFill/>
                  </a:rPr>
                  <a:t> </a:t>
                </a:r>
              </a:p>
            </p:txBody>
          </p:sp>
        </mc:Fallback>
      </mc:AlternateContent>
      <p:sp>
        <p:nvSpPr>
          <p:cNvPr id="9" name="TextBox 8"/>
          <p:cNvSpPr txBox="1"/>
          <p:nvPr/>
        </p:nvSpPr>
        <p:spPr>
          <a:xfrm>
            <a:off x="8308006" y="6483408"/>
            <a:ext cx="3950669" cy="276999"/>
          </a:xfrm>
          <a:prstGeom prst="rect">
            <a:avLst/>
          </a:prstGeom>
          <a:noFill/>
        </p:spPr>
        <p:txBody>
          <a:bodyPr wrap="square" rtlCol="0">
            <a:spAutoFit/>
          </a:bodyPr>
          <a:lstStyle/>
          <a:p>
            <a:pPr algn="ctr"/>
            <a:r>
              <a:rPr lang="pt-BR" sz="1200" u="sng" dirty="0">
                <a:solidFill>
                  <a:srgbClr val="00B0F0"/>
                </a:solidFill>
                <a:hlinkClick r:id="rId4"/>
              </a:rPr>
              <a:t>Exemplo: batch_gradient_descent_with_figures.ipynb</a:t>
            </a:r>
            <a:endParaRPr lang="pt-BR" sz="1200" u="sng" dirty="0">
              <a:solidFill>
                <a:srgbClr val="00B0F0"/>
              </a:solidFill>
            </a:endParaRPr>
          </a:p>
        </p:txBody>
      </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17972" t="17580" r="1383" b="9839"/>
          <a:stretch/>
        </p:blipFill>
        <p:spPr>
          <a:xfrm>
            <a:off x="838200" y="1349106"/>
            <a:ext cx="3064388" cy="2757949"/>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t="11451" r="9463" b="2262"/>
          <a:stretch/>
        </p:blipFill>
        <p:spPr>
          <a:xfrm>
            <a:off x="4848871" y="1327772"/>
            <a:ext cx="2916210" cy="2779283"/>
          </a:xfrm>
          <a:prstGeom prst="rect">
            <a:avLst/>
          </a:prstGeom>
        </p:spPr>
      </p:pic>
      <p:pic>
        <p:nvPicPr>
          <p:cNvPr id="4" name="Imagem 3"/>
          <p:cNvPicPr>
            <a:picLocks noChangeAspect="1"/>
          </p:cNvPicPr>
          <p:nvPr/>
        </p:nvPicPr>
        <p:blipFill rotWithShape="1">
          <a:blip r:embed="rId7">
            <a:extLst>
              <a:ext uri="{28A0092B-C50C-407E-A947-70E740481C1C}">
                <a14:useLocalDpi xmlns:a14="http://schemas.microsoft.com/office/drawing/2010/main" val="0"/>
              </a:ext>
            </a:extLst>
          </a:blip>
          <a:srcRect l="2324" r="1320" b="1794"/>
          <a:stretch/>
        </p:blipFill>
        <p:spPr>
          <a:xfrm>
            <a:off x="8711364" y="1250238"/>
            <a:ext cx="2861902" cy="2856817"/>
          </a:xfrm>
          <a:prstGeom prst="rect">
            <a:avLst/>
          </a:prstGeom>
        </p:spPr>
      </p:pic>
    </p:spTree>
    <p:extLst>
      <p:ext uri="{BB962C8B-B14F-4D97-AF65-F5344CB8AC3E}">
        <p14:creationId xmlns:p14="http://schemas.microsoft.com/office/powerpoint/2010/main" val="2129924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6635"/>
            <a:ext cx="10515600" cy="737961"/>
          </a:xfrm>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7" y="1123950"/>
                <a:ext cx="11263187" cy="5734050"/>
              </a:xfrm>
            </p:spPr>
            <p:txBody>
              <a:bodyPr>
                <a:normAutofit fontScale="92500" lnSpcReduction="10000"/>
              </a:bodyPr>
              <a:lstStyle/>
              <a:p>
                <a:pPr algn="just"/>
                <a:r>
                  <a:rPr lang="pt-BR" b="1" dirty="0"/>
                  <a:t>Gradiente Descendente Estocástico (GDE)</a:t>
                </a:r>
                <a:r>
                  <a:rPr lang="pt-BR" dirty="0"/>
                  <a:t>: também conhecido como </a:t>
                </a:r>
                <a:r>
                  <a:rPr lang="pt-BR" b="1" i="1" dirty="0"/>
                  <a:t>online</a:t>
                </a:r>
                <a:r>
                  <a:rPr lang="pt-BR" dirty="0"/>
                  <a:t> ou </a:t>
                </a:r>
                <a:r>
                  <a:rPr lang="pt-BR" b="1" i="1" dirty="0"/>
                  <a:t>incremental</a:t>
                </a:r>
                <a:r>
                  <a:rPr lang="pt-BR" dirty="0"/>
                  <a:t> (exemplo-a-exemplo). Com esta versão, os </a:t>
                </a:r>
                <a:r>
                  <a:rPr lang="pt-BR" b="1" i="1" dirty="0">
                    <a:solidFill>
                      <a:srgbClr val="00B0F0"/>
                    </a:solidFill>
                  </a:rPr>
                  <a:t>pesos do modelo são atualizados a cada novo exemplo de treinamento</a:t>
                </a:r>
                <a:r>
                  <a:rPr lang="pt-BR" dirty="0"/>
                  <a:t>.</a:t>
                </a:r>
              </a:p>
              <a:p>
                <a:pPr marL="0" indent="0" algn="ctr">
                  <a:buNone/>
                </a:pPr>
                <a14:m>
                  <m:oMath xmlns:m="http://schemas.openxmlformats.org/officeDocument/2006/math">
                    <m:sSub>
                      <m:sSubPr>
                        <m:ctrlPr>
                          <a:rPr lang="nl-BE" sz="3000" i="1">
                            <a:latin typeface="Cambria Math" panose="02040503050406030204" pitchFamily="18" charset="0"/>
                          </a:rPr>
                        </m:ctrlPr>
                      </m:sSubPr>
                      <m:e>
                        <m:r>
                          <a:rPr lang="en-US" sz="3000" i="1">
                            <a:latin typeface="Cambria Math" panose="02040503050406030204" pitchFamily="18" charset="0"/>
                          </a:rPr>
                          <m:t>𝑎</m:t>
                        </m:r>
                      </m:e>
                      <m:sub>
                        <m:r>
                          <a:rPr lang="pt-BR" sz="3000" i="1">
                            <a:latin typeface="Cambria Math" panose="02040503050406030204" pitchFamily="18" charset="0"/>
                          </a:rPr>
                          <m:t>𝑘</m:t>
                        </m:r>
                      </m:sub>
                    </m:sSub>
                    <m:r>
                      <a:rPr lang="en-US" sz="3000">
                        <a:latin typeface="Cambria Math" panose="02040503050406030204" pitchFamily="18" charset="0"/>
                      </a:rPr>
                      <m:t>=</m:t>
                    </m:r>
                    <m:sSub>
                      <m:sSubPr>
                        <m:ctrlPr>
                          <a:rPr lang="nl-BE" sz="3000" i="1">
                            <a:latin typeface="Cambria Math" panose="02040503050406030204" pitchFamily="18" charset="0"/>
                          </a:rPr>
                        </m:ctrlPr>
                      </m:sSubPr>
                      <m:e>
                        <m:r>
                          <a:rPr lang="en-US" sz="3000" i="1">
                            <a:latin typeface="Cambria Math" panose="02040503050406030204" pitchFamily="18" charset="0"/>
                          </a:rPr>
                          <m:t>𝑎</m:t>
                        </m:r>
                      </m:e>
                      <m:sub>
                        <m:r>
                          <a:rPr lang="pt-BR" sz="3000" i="1">
                            <a:latin typeface="Cambria Math" panose="02040503050406030204" pitchFamily="18" charset="0"/>
                          </a:rPr>
                          <m:t>𝑘</m:t>
                        </m:r>
                      </m:sub>
                    </m:sSub>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𝛼</m:t>
                    </m:r>
                    <m:d>
                      <m:dPr>
                        <m:begChr m:val="["/>
                        <m:endChr m:val="]"/>
                        <m:ctrlPr>
                          <a:rPr lang="pt-BR" sz="3000" i="1">
                            <a:latin typeface="Cambria Math" panose="02040503050406030204" pitchFamily="18" charset="0"/>
                          </a:rPr>
                        </m:ctrlPr>
                      </m:dPr>
                      <m:e>
                        <m:r>
                          <a:rPr lang="pt-BR" sz="3000" i="1">
                            <a:latin typeface="Cambria Math" panose="02040503050406030204" pitchFamily="18" charset="0"/>
                          </a:rPr>
                          <m:t>𝑦</m:t>
                        </m:r>
                        <m:d>
                          <m:dPr>
                            <m:ctrlPr>
                              <a:rPr lang="pt-BR" sz="3000" i="1">
                                <a:latin typeface="Cambria Math" panose="02040503050406030204" pitchFamily="18" charset="0"/>
                              </a:rPr>
                            </m:ctrlPr>
                          </m:dPr>
                          <m:e>
                            <m:r>
                              <a:rPr lang="pt-BR" sz="3000" i="1">
                                <a:latin typeface="Cambria Math" panose="02040503050406030204" pitchFamily="18" charset="0"/>
                              </a:rPr>
                              <m:t>𝑛</m:t>
                            </m:r>
                          </m:e>
                        </m:d>
                        <m:r>
                          <a:rPr lang="pt-BR" sz="3000" i="1" dirty="0">
                            <a:latin typeface="Cambria Math" panose="02040503050406030204" pitchFamily="18" charset="0"/>
                          </a:rPr>
                          <m:t> −</m:t>
                        </m:r>
                        <m:r>
                          <a:rPr lang="en-US" sz="3000" i="1">
                            <a:latin typeface="Cambria Math" panose="02040503050406030204" pitchFamily="18" charset="0"/>
                          </a:rPr>
                          <m:t>h</m:t>
                        </m:r>
                        <m:d>
                          <m:dPr>
                            <m:ctrlPr>
                              <a:rPr lang="en-US" sz="3000" i="1">
                                <a:latin typeface="Cambria Math" panose="02040503050406030204" pitchFamily="18" charset="0"/>
                              </a:rPr>
                            </m:ctrlPr>
                          </m:dPr>
                          <m:e>
                            <m:r>
                              <a:rPr lang="pt-BR" sz="3000" b="1" i="1">
                                <a:latin typeface="Cambria Math" panose="02040503050406030204" pitchFamily="18" charset="0"/>
                              </a:rPr>
                              <m:t>𝒙</m:t>
                            </m:r>
                            <m:d>
                              <m:dPr>
                                <m:ctrlPr>
                                  <a:rPr lang="en-US" sz="3000" i="1">
                                    <a:latin typeface="Cambria Math" panose="02040503050406030204" pitchFamily="18" charset="0"/>
                                  </a:rPr>
                                </m:ctrlPr>
                              </m:dPr>
                              <m:e>
                                <m:r>
                                  <a:rPr lang="pt-BR" sz="3000" i="1">
                                    <a:latin typeface="Cambria Math" panose="02040503050406030204" pitchFamily="18" charset="0"/>
                                  </a:rPr>
                                  <m:t>𝑛</m:t>
                                </m:r>
                              </m:e>
                            </m:d>
                          </m:e>
                        </m:d>
                      </m:e>
                    </m:d>
                    <m:sSub>
                      <m:sSubPr>
                        <m:ctrlPr>
                          <a:rPr lang="en-US" sz="3000" i="1">
                            <a:latin typeface="Cambria Math" panose="02040503050406030204" pitchFamily="18" charset="0"/>
                          </a:rPr>
                        </m:ctrlPr>
                      </m:sSubPr>
                      <m:e>
                        <m:r>
                          <a:rPr lang="pt-BR" sz="3000" i="1">
                            <a:latin typeface="Cambria Math" panose="02040503050406030204" pitchFamily="18" charset="0"/>
                          </a:rPr>
                          <m:t>𝑥</m:t>
                        </m:r>
                      </m:e>
                      <m:sub>
                        <m:r>
                          <a:rPr lang="pt-BR" sz="3000" i="1">
                            <a:latin typeface="Cambria Math" panose="02040503050406030204" pitchFamily="18" charset="0"/>
                          </a:rPr>
                          <m:t>𝑘</m:t>
                        </m:r>
                      </m:sub>
                    </m:sSub>
                    <m:r>
                      <a:rPr lang="pt-BR" sz="3000" i="1">
                        <a:latin typeface="Cambria Math" panose="02040503050406030204" pitchFamily="18" charset="0"/>
                      </a:rPr>
                      <m:t>(</m:t>
                    </m:r>
                    <m:r>
                      <a:rPr lang="pt-BR" sz="3000" i="1">
                        <a:latin typeface="Cambria Math" panose="02040503050406030204" pitchFamily="18" charset="0"/>
                      </a:rPr>
                      <m:t>𝑛</m:t>
                    </m:r>
                    <m:r>
                      <a:rPr lang="pt-BR" sz="3000" i="1">
                        <a:latin typeface="Cambria Math" panose="02040503050406030204" pitchFamily="18" charset="0"/>
                      </a:rPr>
                      <m:t>)</m:t>
                    </m:r>
                  </m:oMath>
                </a14:m>
                <a:r>
                  <a:rPr lang="nl-BE" sz="3000" dirty="0"/>
                  <a:t>,  </a:t>
                </a:r>
                <a14:m>
                  <m:oMath xmlns:m="http://schemas.openxmlformats.org/officeDocument/2006/math">
                    <m:r>
                      <a:rPr lang="pt-BR" sz="3000" i="1">
                        <a:latin typeface="Cambria Math" panose="02040503050406030204" pitchFamily="18" charset="0"/>
                      </a:rPr>
                      <m:t>𝑘</m:t>
                    </m:r>
                    <m:r>
                      <a:rPr lang="pt-BR" sz="3000" i="1">
                        <a:latin typeface="Cambria Math" panose="02040503050406030204" pitchFamily="18" charset="0"/>
                      </a:rPr>
                      <m:t>=1,…, </m:t>
                    </m:r>
                    <m:r>
                      <a:rPr lang="pt-BR" sz="3000" i="1">
                        <a:latin typeface="Cambria Math" panose="02040503050406030204" pitchFamily="18" charset="0"/>
                      </a:rPr>
                      <m:t>𝐾</m:t>
                    </m:r>
                  </m:oMath>
                </a14:m>
                <a:endParaRPr lang="pt-BR" sz="3000" dirty="0"/>
              </a:p>
              <a:p>
                <a:r>
                  <a:rPr lang="pt-BR" b="1" dirty="0"/>
                  <a:t>Características:</a:t>
                </a:r>
                <a:endParaRPr lang="pt-BR" dirty="0"/>
              </a:p>
              <a:p>
                <a:pPr lvl="1">
                  <a:buFont typeface="Wingdings" panose="05000000000000000000" pitchFamily="2" charset="2"/>
                  <a:buChar char="§"/>
                </a:pPr>
                <a:r>
                  <a:rPr lang="pt-BR" b="1" i="1" dirty="0"/>
                  <a:t>Aproxima o vetor gradiente </a:t>
                </a:r>
                <a:r>
                  <a:rPr lang="pt-BR" dirty="0"/>
                  <a:t>através de uma </a:t>
                </a:r>
                <a:r>
                  <a:rPr lang="pt-BR" b="1" i="1" dirty="0"/>
                  <a:t>estimativa estocástica</a:t>
                </a:r>
                <a:r>
                  <a:rPr lang="pt-BR" dirty="0"/>
                  <a:t>, ou seja, gradiente é calculado com um exemplo </a:t>
                </a:r>
                <a:r>
                  <a:rPr lang="pt-BR" b="1" i="1" dirty="0">
                    <a:solidFill>
                      <a:srgbClr val="00B050"/>
                    </a:solidFill>
                  </a:rPr>
                  <a:t>tomado aleatoriamente do conjunto de treinamento</a:t>
                </a:r>
                <a:r>
                  <a:rPr lang="pt-BR" dirty="0"/>
                  <a:t>. </a:t>
                </a:r>
              </a:p>
              <a:p>
                <a:pPr lvl="1" algn="just">
                  <a:buFont typeface="Wingdings" panose="05000000000000000000" pitchFamily="2" charset="2"/>
                  <a:buChar char="§"/>
                </a:pPr>
                <a:r>
                  <a:rPr lang="pt-BR" dirty="0"/>
                  <a:t>Essa </a:t>
                </a:r>
                <a:r>
                  <a:rPr lang="pt-BR" b="1" i="1" dirty="0"/>
                  <a:t>aproximação estocástica</a:t>
                </a:r>
                <a:r>
                  <a:rPr lang="pt-BR" dirty="0"/>
                  <a:t> faz com que as </a:t>
                </a:r>
                <a:r>
                  <a:rPr lang="pt-BR" b="1" i="1" dirty="0">
                    <a:solidFill>
                      <a:srgbClr val="00B050"/>
                    </a:solidFill>
                  </a:rPr>
                  <a:t>atualizações dos pesos não sigam a direção de máxima declividade</a:t>
                </a:r>
                <a:r>
                  <a:rPr lang="pt-BR" dirty="0"/>
                  <a:t>, </a:t>
                </a:r>
                <a:r>
                  <a:rPr lang="pt-BR" b="1" i="1" dirty="0"/>
                  <a:t>podendo ter direções divergentes a cada iteração.</a:t>
                </a:r>
                <a:endParaRPr lang="pt-BR" dirty="0"/>
              </a:p>
              <a:p>
                <a:pPr lvl="1" algn="just">
                  <a:buFont typeface="Wingdings" panose="05000000000000000000" pitchFamily="2" charset="2"/>
                  <a:buChar char="§"/>
                </a:pPr>
                <a:r>
                  <a:rPr lang="pt-BR" dirty="0"/>
                  <a:t>Utilizado quando os </a:t>
                </a:r>
                <a:r>
                  <a:rPr lang="pt-BR" b="1" i="1" dirty="0"/>
                  <a:t>atributos e rótulos </a:t>
                </a:r>
                <a:r>
                  <a:rPr lang="pt-BR" dirty="0"/>
                  <a:t>são </a:t>
                </a:r>
                <a:r>
                  <a:rPr lang="pt-BR" b="1" i="1" dirty="0"/>
                  <a:t>obtidos sequencialmente</a:t>
                </a:r>
                <a:r>
                  <a:rPr lang="pt-BR" dirty="0"/>
                  <a:t> (e.g., sensores).</a:t>
                </a:r>
              </a:p>
              <a:p>
                <a:pPr lvl="1" algn="just">
                  <a:buFont typeface="Wingdings" panose="05000000000000000000" pitchFamily="2" charset="2"/>
                  <a:buChar char="§"/>
                </a:pPr>
                <a:r>
                  <a:rPr lang="pt-BR" dirty="0"/>
                  <a:t>Ou quando o </a:t>
                </a:r>
                <a:r>
                  <a:rPr lang="pt-BR" b="1" i="1" dirty="0"/>
                  <a:t>conjunto de treinamento é muito grande </a:t>
                </a:r>
                <a:r>
                  <a:rPr lang="pt-BR" dirty="0"/>
                  <a:t>(toma-se amostras aleatoriamente). </a:t>
                </a:r>
              </a:p>
              <a:p>
                <a:pPr lvl="1" algn="just">
                  <a:buFont typeface="Wingdings" panose="05000000000000000000" pitchFamily="2" charset="2"/>
                  <a:buChar char="§"/>
                </a:pPr>
                <a:r>
                  <a:rPr lang="pt-BR" b="1" i="1" dirty="0"/>
                  <a:t>Computacionalmente mais rápido</a:t>
                </a:r>
                <a:r>
                  <a:rPr lang="pt-BR" b="1" dirty="0"/>
                  <a:t> </a:t>
                </a:r>
                <a:r>
                  <a:rPr lang="pt-BR" dirty="0"/>
                  <a:t>e </a:t>
                </a:r>
                <a:r>
                  <a:rPr lang="pt-BR" b="1" i="1" dirty="0"/>
                  <a:t>menos custoso em termos de CPU e memória </a:t>
                </a:r>
                <a:r>
                  <a:rPr lang="pt-BR" dirty="0"/>
                  <a:t>que o GD em batelada.</a:t>
                </a:r>
              </a:p>
              <a:p>
                <a:pPr lvl="1" algn="just">
                  <a:buFont typeface="Wingdings" panose="05000000000000000000" pitchFamily="2" charset="2"/>
                  <a:buChar char="§"/>
                </a:pPr>
                <a:r>
                  <a:rPr lang="pt-BR" b="1" i="1" dirty="0"/>
                  <a:t>Se as amostras estiveram contaminadas com ruído, a convergência não é garantida</a:t>
                </a:r>
                <a:r>
                  <a:rPr lang="pt-BR" i="1" dirty="0"/>
                  <a:t> </a:t>
                </a:r>
                <a:r>
                  <a:rPr lang="pt-BR" dirty="0"/>
                  <a:t>com um passo de aprendizagem fixo. </a:t>
                </a:r>
              </a:p>
              <a:p>
                <a:pPr lvl="2" algn="just">
                  <a:buFont typeface="Wingdings" panose="05000000000000000000" pitchFamily="2" charset="2"/>
                  <a:buChar char="ü"/>
                </a:pPr>
                <a:r>
                  <a:rPr lang="pt-BR" dirty="0"/>
                  <a:t>O algoritmo pode </a:t>
                </a:r>
                <a:r>
                  <a:rPr lang="pt-BR" b="1" i="1" dirty="0"/>
                  <a:t>oscilar</a:t>
                </a:r>
                <a:r>
                  <a:rPr lang="pt-BR" dirty="0"/>
                  <a:t> em torno do mínimo </a:t>
                </a:r>
                <a:r>
                  <a:rPr lang="pt-BR" b="1" i="1" dirty="0"/>
                  <a:t>sem nunca convergir </a:t>
                </a:r>
                <a:r>
                  <a:rPr lang="pt-BR" dirty="0"/>
                  <a:t>para o valor ótimo. </a:t>
                </a:r>
              </a:p>
              <a:p>
                <a:pPr lvl="1" algn="just">
                  <a:buFont typeface="Wingdings" panose="05000000000000000000" pitchFamily="2" charset="2"/>
                  <a:buChar char="§"/>
                </a:pPr>
                <a:r>
                  <a:rPr lang="pt-BR" dirty="0"/>
                  <a:t>Esquemas de variação do passo de aprendizagem ajudam a garantir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7" y="1123950"/>
                <a:ext cx="11263187" cy="5734050"/>
              </a:xfrm>
              <a:blipFill rotWithShape="0">
                <a:blip r:embed="rId3"/>
                <a:stretch>
                  <a:fillRect l="-812" t="-2125" r="-920" b="-1488"/>
                </a:stretch>
              </a:blipFill>
            </p:spPr>
            <p:txBody>
              <a:bodyPr/>
              <a:lstStyle/>
              <a:p>
                <a:r>
                  <a:rPr lang="pt-BR">
                    <a:noFill/>
                  </a:rPr>
                  <a:t> </a:t>
                </a:r>
              </a:p>
            </p:txBody>
          </p:sp>
        </mc:Fallback>
      </mc:AlternateContent>
      <p:sp>
        <p:nvSpPr>
          <p:cNvPr id="4" name="CaixaDeTexto 3"/>
          <p:cNvSpPr txBox="1"/>
          <p:nvPr/>
        </p:nvSpPr>
        <p:spPr>
          <a:xfrm>
            <a:off x="5298215" y="2699653"/>
            <a:ext cx="2026509" cy="430887"/>
          </a:xfrm>
          <a:prstGeom prst="rect">
            <a:avLst/>
          </a:prstGeom>
          <a:noFill/>
        </p:spPr>
        <p:txBody>
          <a:bodyPr wrap="square" rtlCol="0">
            <a:spAutoFit/>
          </a:bodyPr>
          <a:lstStyle/>
          <a:p>
            <a:pPr algn="ctr"/>
            <a:r>
              <a:rPr lang="pt-BR" sz="1100" dirty="0"/>
              <a:t>As amostras da função observável podem conter ruído.</a:t>
            </a:r>
          </a:p>
        </p:txBody>
      </p:sp>
      <p:cxnSp>
        <p:nvCxnSpPr>
          <p:cNvPr id="9" name="Conector angulado 8"/>
          <p:cNvCxnSpPr/>
          <p:nvPr/>
        </p:nvCxnSpPr>
        <p:spPr>
          <a:xfrm>
            <a:off x="5000625" y="2663367"/>
            <a:ext cx="423732" cy="215444"/>
          </a:xfrm>
          <a:prstGeom prst="bentConnector3">
            <a:avLst>
              <a:gd name="adj1" fmla="val -170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71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9937"/>
            <a:ext cx="10883900" cy="852263"/>
          </a:xfrm>
        </p:spPr>
        <p:txBody>
          <a:bodyPr>
            <a:normAutofit/>
          </a:bodyPr>
          <a:lstStyle/>
          <a:p>
            <a:r>
              <a:rPr lang="pt-BR" dirty="0"/>
              <a:t>Características do GD Estocástico</a:t>
            </a:r>
          </a:p>
        </p:txBody>
      </p:sp>
      <p:sp>
        <p:nvSpPr>
          <p:cNvPr id="8" name="TextBox 7"/>
          <p:cNvSpPr txBox="1"/>
          <p:nvPr/>
        </p:nvSpPr>
        <p:spPr>
          <a:xfrm>
            <a:off x="7828514" y="6550223"/>
            <a:ext cx="4579647" cy="307777"/>
          </a:xfrm>
          <a:prstGeom prst="rect">
            <a:avLst/>
          </a:prstGeom>
          <a:noFill/>
        </p:spPr>
        <p:txBody>
          <a:bodyPr wrap="square" rtlCol="0">
            <a:spAutoFit/>
          </a:bodyPr>
          <a:lstStyle/>
          <a:p>
            <a:r>
              <a:rPr lang="pt-BR" sz="1400" u="sng" dirty="0">
                <a:solidFill>
                  <a:srgbClr val="00B0F0"/>
                </a:solidFill>
                <a:hlinkClick r:id="rId3"/>
              </a:rPr>
              <a:t>Exemplo: stocastic_gradient_descent_with_figures.ipynb</a:t>
            </a:r>
            <a:endParaRPr lang="pt-BR" sz="1400" u="sng" dirty="0">
              <a:solidFill>
                <a:srgbClr val="00B0F0"/>
              </a:solidFill>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7972" t="17580" r="1383" b="9839"/>
          <a:stretch/>
        </p:blipFill>
        <p:spPr>
          <a:xfrm>
            <a:off x="838200" y="1065001"/>
            <a:ext cx="3064388" cy="275794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t="11913" r="9292" b="2280"/>
          <a:stretch/>
        </p:blipFill>
        <p:spPr>
          <a:xfrm>
            <a:off x="4801635" y="1065001"/>
            <a:ext cx="2915493" cy="2757949"/>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l="1517" t="11837" r="5983" b="3248"/>
          <a:stretch/>
        </p:blipFill>
        <p:spPr>
          <a:xfrm>
            <a:off x="8616176" y="1065001"/>
            <a:ext cx="3004324" cy="2757949"/>
          </a:xfrm>
          <a:prstGeom prst="rect">
            <a:avLst/>
          </a:prstGeom>
        </p:spPr>
      </p:pic>
      <mc:AlternateContent xmlns:mc="http://schemas.openxmlformats.org/markup-compatibility/2006" xmlns:a14="http://schemas.microsoft.com/office/drawing/2010/main">
        <mc:Choice Requires="a14">
          <p:sp>
            <p:nvSpPr>
              <p:cNvPr id="12" name="Content Placeholder 2"/>
              <p:cNvSpPr>
                <a:spLocks noGrp="1"/>
              </p:cNvSpPr>
              <p:nvPr>
                <p:ph idx="1"/>
              </p:nvPr>
            </p:nvSpPr>
            <p:spPr>
              <a:xfrm>
                <a:off x="838200" y="3905250"/>
                <a:ext cx="11122742" cy="2705100"/>
              </a:xfrm>
            </p:spPr>
            <p:txBody>
              <a:bodyPr>
                <a:noAutofit/>
              </a:bodyPr>
              <a:lstStyle/>
              <a:p>
                <a:pPr>
                  <a:spcBef>
                    <a:spcPts val="600"/>
                  </a:spcBef>
                </a:pPr>
                <a:r>
                  <a:rPr lang="pt-BR" sz="2000" dirty="0"/>
                  <a:t>Por aproximar o vetor gradiente com apenas um </a:t>
                </a:r>
                <a:r>
                  <a:rPr lang="pt-BR" sz="2000" b="1" i="1" dirty="0"/>
                  <a:t>exemplo tomado de forma aleatória</a:t>
                </a:r>
                <a:r>
                  <a:rPr lang="pt-BR" sz="2000" dirty="0"/>
                  <a:t>, </a:t>
                </a:r>
                <a:r>
                  <a:rPr lang="pt-BR" sz="2000" b="1" i="1" dirty="0"/>
                  <a:t>não apresenta um caminho regular para o mínimo</a:t>
                </a:r>
                <a:r>
                  <a:rPr lang="pt-BR" sz="2000" dirty="0"/>
                  <a:t>, mudando de direção várias vezes. </a:t>
                </a:r>
              </a:p>
              <a:p>
                <a:pPr>
                  <a:spcBef>
                    <a:spcPts val="600"/>
                  </a:spcBef>
                </a:pPr>
                <a:r>
                  <a:rPr lang="pt-BR" sz="2000" dirty="0"/>
                  <a:t>Se as </a:t>
                </a:r>
                <a:r>
                  <a:rPr lang="pt-BR" sz="2000" b="1" i="1" dirty="0"/>
                  <a:t>amostras contiverem ruído</a:t>
                </a:r>
                <a:r>
                  <a:rPr lang="pt-BR" sz="2000" dirty="0"/>
                  <a:t>, o algoritmo </a:t>
                </a:r>
                <a:r>
                  <a:rPr lang="pt-BR" sz="2000" b="1" i="1" dirty="0"/>
                  <a:t>não converge para o mínimo</a:t>
                </a:r>
                <a:r>
                  <a:rPr lang="pt-BR" sz="2000" dirty="0"/>
                  <a:t>: “</a:t>
                </a:r>
                <a:r>
                  <a:rPr lang="pt-BR" sz="2000" i="1" dirty="0"/>
                  <a:t>oscila</a:t>
                </a:r>
                <a:r>
                  <a:rPr lang="pt-BR" sz="2000" dirty="0"/>
                  <a:t>” em torno dele.</a:t>
                </a:r>
              </a:p>
              <a:p>
                <a:pPr>
                  <a:spcBef>
                    <a:spcPts val="600"/>
                  </a:spcBef>
                </a:pPr>
                <a:r>
                  <a:rPr lang="pt-BR" sz="2000" dirty="0"/>
                  <a:t>Nesse caso, quando o treinamento termina, </a:t>
                </a:r>
                <a:r>
                  <a:rPr lang="pt-BR" sz="2000" b="1" i="1" dirty="0"/>
                  <a:t>os valores finais dos pesos podem não ser ótimos</a:t>
                </a:r>
                <a:r>
                  <a:rPr lang="pt-BR" sz="2000" dirty="0"/>
                  <a:t>.</a:t>
                </a:r>
              </a:p>
              <a:p>
                <a:pPr>
                  <a:spcBef>
                    <a:spcPts val="600"/>
                  </a:spcBef>
                </a:pPr>
                <a:r>
                  <a:rPr lang="pt-BR" sz="2000" dirty="0"/>
                  <a:t>Além disso, a </a:t>
                </a:r>
                <a:r>
                  <a:rPr lang="pt-BR" sz="2000" b="1" i="1" dirty="0"/>
                  <a:t>convergência ocorre apenas na média</a:t>
                </a:r>
                <a:r>
                  <a:rPr lang="pt-BR" sz="2000" dirty="0"/>
                  <a:t>.</a:t>
                </a:r>
              </a:p>
              <a:p>
                <a:pPr>
                  <a:spcBef>
                    <a:spcPts val="600"/>
                  </a:spcBef>
                </a:pPr>
                <a:r>
                  <a:rPr lang="pt-BR" sz="2000" dirty="0"/>
                  <a:t>Entretanto, </a:t>
                </a:r>
                <a:r>
                  <a:rPr lang="pt-BR" sz="2000" b="1" i="1" dirty="0"/>
                  <a:t>consome menos recursos computacionais </a:t>
                </a:r>
                <a:r>
                  <a:rPr lang="pt-BR" sz="2000" dirty="0"/>
                  <a:t>e o </a:t>
                </a:r>
                <a:r>
                  <a:rPr lang="pt-BR" sz="2000" b="1" i="1" dirty="0"/>
                  <a:t>tempo de treinamento é menor</a:t>
                </a:r>
                <a:r>
                  <a:rPr lang="pt-BR" sz="2000" dirty="0"/>
                  <a:t>: com apenas uma época o algoritmo já se aproxima do ponto ótimo.</a:t>
                </a:r>
              </a:p>
              <a:p>
                <a:pPr>
                  <a:spcBef>
                    <a:spcPts val="600"/>
                  </a:spcBef>
                </a:pPr>
                <a:r>
                  <a:rPr lang="pt-BR" sz="2000" dirty="0"/>
                  <a:t>Necessita de um esquema de ajuste do passo de aprendizagem, </a:t>
                </a:r>
                <a14:m>
                  <m:oMath xmlns:m="http://schemas.openxmlformats.org/officeDocument/2006/math">
                    <m:r>
                      <a:rPr lang="pt-BR" sz="2000" i="1">
                        <a:latin typeface="Cambria Math" panose="02040503050406030204" pitchFamily="18" charset="0"/>
                        <a:ea typeface="Cambria Math" panose="02040503050406030204" pitchFamily="18" charset="0"/>
                      </a:rPr>
                      <m:t>𝛼</m:t>
                    </m:r>
                  </m:oMath>
                </a14:m>
                <a:r>
                  <a:rPr lang="pt-BR" sz="2000" dirty="0"/>
                  <a:t>, para ficar mais “</a:t>
                </a:r>
                <a:r>
                  <a:rPr lang="pt-BR" sz="2000" i="1" dirty="0"/>
                  <a:t>comportado”</a:t>
                </a:r>
                <a:r>
                  <a:rPr lang="pt-BR" sz="2000" dirty="0"/>
                  <a:t>.</a:t>
                </a:r>
              </a:p>
            </p:txBody>
          </p:sp>
        </mc:Choice>
        <mc:Fallback xmlns="">
          <p:sp>
            <p:nvSpPr>
              <p:cNvPr id="12" name="Content Placeholder 2"/>
              <p:cNvSpPr>
                <a:spLocks noGrp="1" noRot="1" noChangeAspect="1" noMove="1" noResize="1" noEditPoints="1" noAdjustHandles="1" noChangeArrowheads="1" noChangeShapeType="1" noTextEdit="1"/>
              </p:cNvSpPr>
              <p:nvPr>
                <p:ph idx="1"/>
              </p:nvPr>
            </p:nvSpPr>
            <p:spPr>
              <a:xfrm>
                <a:off x="838200" y="3905250"/>
                <a:ext cx="11122742" cy="2705100"/>
              </a:xfrm>
              <a:blipFill rotWithShape="0">
                <a:blip r:embed="rId7"/>
                <a:stretch>
                  <a:fillRect l="-493" t="-2483" r="-439" b="-2935"/>
                </a:stretch>
              </a:blipFill>
            </p:spPr>
            <p:txBody>
              <a:bodyPr/>
              <a:lstStyle/>
              <a:p>
                <a:r>
                  <a:rPr lang="pt-BR">
                    <a:noFill/>
                  </a:rPr>
                  <a:t> </a:t>
                </a:r>
              </a:p>
            </p:txBody>
          </p:sp>
        </mc:Fallback>
      </mc:AlternateContent>
    </p:spTree>
    <p:extLst>
      <p:ext uri="{BB962C8B-B14F-4D97-AF65-F5344CB8AC3E}">
        <p14:creationId xmlns:p14="http://schemas.microsoft.com/office/powerpoint/2010/main" val="1804695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3F10E-6CE8-F5B4-77B2-6ECA4B60D451}"/>
              </a:ext>
            </a:extLst>
          </p:cNvPr>
          <p:cNvSpPr>
            <a:spLocks noGrp="1"/>
          </p:cNvSpPr>
          <p:nvPr>
            <p:ph type="title"/>
          </p:nvPr>
        </p:nvSpPr>
        <p:spPr/>
        <p:txBody>
          <a:bodyPr/>
          <a:lstStyle/>
          <a:p>
            <a:r>
              <a:rPr lang="pt-BR" dirty="0"/>
              <a:t>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F555B0D-6D08-0865-C39E-A6D2FD651EE5}"/>
                  </a:ext>
                </a:extLst>
              </p:cNvPr>
              <p:cNvSpPr>
                <a:spLocks noGrp="1"/>
              </p:cNvSpPr>
              <p:nvPr>
                <p:ph idx="1"/>
              </p:nvPr>
            </p:nvSpPr>
            <p:spPr>
              <a:xfrm>
                <a:off x="5596932" y="1825624"/>
                <a:ext cx="6430945" cy="5032376"/>
              </a:xfrm>
            </p:spPr>
            <p:txBody>
              <a:bodyPr>
                <a:normAutofit lnSpcReduction="10000"/>
              </a:bodyPr>
              <a:lstStyle/>
              <a:p>
                <a:r>
                  <a:rPr lang="pt-BR" b="0" i="0" dirty="0">
                    <a:solidFill>
                      <a:schemeClr val="tx1"/>
                    </a:solidFill>
                    <a:effectLst/>
                  </a:rPr>
                  <a:t>O vetor gradiente aponta na </a:t>
                </a:r>
                <a:r>
                  <a:rPr lang="pt-BR" b="1" i="1" dirty="0">
                    <a:solidFill>
                      <a:srgbClr val="00B050"/>
                    </a:solidFill>
                    <a:effectLst/>
                  </a:rPr>
                  <a:t>direção</a:t>
                </a:r>
                <a:r>
                  <a:rPr lang="pt-BR" b="0" i="0" dirty="0">
                    <a:solidFill>
                      <a:schemeClr val="tx1"/>
                    </a:solidFill>
                    <a:effectLst/>
                  </a:rPr>
                  <a:t> em que a função </a:t>
                </a:r>
                <a14:m>
                  <m:oMath xmlns:m="http://schemas.openxmlformats.org/officeDocument/2006/math">
                    <m:r>
                      <a:rPr lang="pt-BR" b="0" i="1" smtClean="0">
                        <a:solidFill>
                          <a:schemeClr val="tx1"/>
                        </a:solidFill>
                        <a:latin typeface="Cambria Math" panose="02040503050406030204" pitchFamily="18" charset="0"/>
                      </a:rPr>
                      <m:t>𝑓</m:t>
                    </m:r>
                    <m:r>
                      <a:rPr lang="pt-BR" b="0" i="0"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0" smtClean="0">
                        <a:solidFill>
                          <a:schemeClr val="tx1"/>
                        </a:solidFill>
                        <a:latin typeface="Cambria Math" panose="02040503050406030204" pitchFamily="18" charset="0"/>
                      </a:rPr>
                      <m:t>)</m:t>
                    </m:r>
                  </m:oMath>
                </a14:m>
                <a:r>
                  <a:rPr lang="pt-BR" b="0" i="0" dirty="0">
                    <a:solidFill>
                      <a:schemeClr val="tx1"/>
                    </a:solidFill>
                    <a:effectLst/>
                  </a:rPr>
                  <a:t> </a:t>
                </a:r>
                <a:r>
                  <a:rPr lang="pt-BR" b="1" i="1" dirty="0">
                    <a:solidFill>
                      <a:srgbClr val="00B050"/>
                    </a:solidFill>
                    <a:effectLst/>
                  </a:rPr>
                  <a:t>cresce mais rapidamente a partir do ponto em que é avaliado</a:t>
                </a:r>
                <a:r>
                  <a:rPr lang="pt-BR" b="0" i="0" dirty="0">
                    <a:solidFill>
                      <a:schemeClr val="tx1"/>
                    </a:solidFill>
                    <a:effectLst/>
                  </a:rPr>
                  <a:t>. </a:t>
                </a:r>
              </a:p>
              <a:p>
                <a:r>
                  <a:rPr lang="pt-BR" b="0" i="0" dirty="0">
                    <a:solidFill>
                      <a:schemeClr val="tx1"/>
                    </a:solidFill>
                    <a:effectLst/>
                  </a:rPr>
                  <a:t>A </a:t>
                </a:r>
                <a:r>
                  <a:rPr lang="pt-BR" b="1" i="1" dirty="0">
                    <a:solidFill>
                      <a:srgbClr val="00B050"/>
                    </a:solidFill>
                    <a:effectLst/>
                  </a:rPr>
                  <a:t>magnitude</a:t>
                </a:r>
                <a:r>
                  <a:rPr lang="pt-BR" b="0" i="0" dirty="0">
                    <a:solidFill>
                      <a:schemeClr val="tx1"/>
                    </a:solidFill>
                    <a:effectLst/>
                  </a:rPr>
                  <a:t> do vetor gradiente indica a </a:t>
                </a:r>
                <a:r>
                  <a:rPr lang="pt-BR" b="1" i="1" dirty="0">
                    <a:solidFill>
                      <a:srgbClr val="00B050"/>
                    </a:solidFill>
                    <a:effectLst/>
                  </a:rPr>
                  <a:t>taxa de crescimento da função </a:t>
                </a:r>
                <a:r>
                  <a:rPr lang="pt-BR" b="0" i="0" dirty="0">
                    <a:solidFill>
                      <a:schemeClr val="tx1"/>
                    </a:solidFill>
                    <a:effectLst/>
                  </a:rPr>
                  <a:t>nessa direção.</a:t>
                </a:r>
              </a:p>
              <a:p>
                <a:pPr lvl="1">
                  <a:buFont typeface="Wingdings" panose="05000000000000000000" pitchFamily="2" charset="2"/>
                  <a:buChar char="§"/>
                </a:pPr>
                <a:r>
                  <a:rPr lang="pt-BR" dirty="0"/>
                  <a:t>Quanto maior a magnitude, maior a taxa de crescimento naquela direção.</a:t>
                </a:r>
                <a:endParaRPr lang="pt-BR" dirty="0">
                  <a:solidFill>
                    <a:schemeClr val="tx1"/>
                  </a:solidFill>
                </a:endParaRPr>
              </a:p>
              <a:p>
                <a:r>
                  <a:rPr lang="pt-BR" dirty="0"/>
                  <a:t>Ele diz para que “</a:t>
                </a:r>
                <a:r>
                  <a:rPr lang="pt-BR" b="1" i="1" dirty="0"/>
                  <a:t>lado</a:t>
                </a:r>
                <a:r>
                  <a:rPr lang="pt-BR" dirty="0"/>
                  <a:t>” (</a:t>
                </a:r>
                <a:r>
                  <a:rPr lang="pt-BR" b="1" i="1" dirty="0">
                    <a:solidFill>
                      <a:srgbClr val="00B050"/>
                    </a:solidFill>
                  </a:rPr>
                  <a:t>aumentar ou diminuir</a:t>
                </a:r>
                <a:r>
                  <a:rPr lang="pt-BR" dirty="0"/>
                  <a:t>) os valores dos argumentos, </a:t>
                </a:r>
                <a14:m>
                  <m:oMath xmlns:m="http://schemas.openxmlformats.org/officeDocument/2006/math">
                    <m:r>
                      <a:rPr lang="pt-BR" b="1" i="1" smtClean="0">
                        <a:solidFill>
                          <a:schemeClr val="tx1"/>
                        </a:solidFill>
                        <a:latin typeface="Cambria Math" panose="02040503050406030204" pitchFamily="18" charset="0"/>
                      </a:rPr>
                      <m:t>𝒙</m:t>
                    </m:r>
                  </m:oMath>
                </a14:m>
                <a:r>
                  <a:rPr lang="pt-BR" dirty="0">
                    <a:solidFill>
                      <a:schemeClr val="tx1"/>
                    </a:solidFill>
                  </a:rPr>
                  <a:t>,</a:t>
                </a:r>
                <a:r>
                  <a:rPr lang="pt-BR" dirty="0"/>
                  <a:t>  devem ir para que o </a:t>
                </a:r>
                <a:r>
                  <a:rPr lang="pt-BR" b="1" i="1" dirty="0">
                    <a:solidFill>
                      <a:srgbClr val="00B050"/>
                    </a:solidFill>
                  </a:rPr>
                  <a:t>valor de </a:t>
                </a:r>
                <a14:m>
                  <m:oMath xmlns:m="http://schemas.openxmlformats.org/officeDocument/2006/math">
                    <m:r>
                      <a:rPr lang="pt-BR" i="1">
                        <a:latin typeface="Cambria Math" panose="02040503050406030204" pitchFamily="18" charset="0"/>
                      </a:rPr>
                      <m:t>𝑓</m:t>
                    </m:r>
                    <m:r>
                      <a:rPr lang="pt-BR">
                        <a:latin typeface="Cambria Math" panose="02040503050406030204" pitchFamily="18" charset="0"/>
                      </a:rPr>
                      <m:t>(</m:t>
                    </m:r>
                    <m:r>
                      <a:rPr lang="pt-BR" b="1" i="1">
                        <a:latin typeface="Cambria Math" panose="02040503050406030204" pitchFamily="18" charset="0"/>
                      </a:rPr>
                      <m:t>𝒙</m:t>
                    </m:r>
                    <m:r>
                      <a:rPr lang="pt-BR">
                        <a:latin typeface="Cambria Math" panose="02040503050406030204" pitchFamily="18" charset="0"/>
                      </a:rPr>
                      <m:t>)</m:t>
                    </m:r>
                  </m:oMath>
                </a14:m>
                <a:r>
                  <a:rPr lang="pt-BR" dirty="0"/>
                  <a:t> </a:t>
                </a:r>
                <a:r>
                  <a:rPr lang="pt-BR" b="1" i="1" dirty="0">
                    <a:solidFill>
                      <a:srgbClr val="00B050"/>
                    </a:solidFill>
                  </a:rPr>
                  <a:t>seja maior do que o atual</a:t>
                </a:r>
                <a:r>
                  <a:rPr lang="pt-BR" dirty="0"/>
                  <a:t>.</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1F555B0D-6D08-0865-C39E-A6D2FD651EE5}"/>
                  </a:ext>
                </a:extLst>
              </p:cNvPr>
              <p:cNvSpPr>
                <a:spLocks noGrp="1" noRot="1" noChangeAspect="1" noMove="1" noResize="1" noEditPoints="1" noAdjustHandles="1" noChangeArrowheads="1" noChangeShapeType="1" noTextEdit="1"/>
              </p:cNvSpPr>
              <p:nvPr>
                <p:ph idx="1"/>
              </p:nvPr>
            </p:nvSpPr>
            <p:spPr>
              <a:xfrm>
                <a:off x="5596932" y="1825624"/>
                <a:ext cx="6430945" cy="5032376"/>
              </a:xfrm>
              <a:blipFill>
                <a:blip r:embed="rId3"/>
                <a:stretch>
                  <a:fillRect l="-1706" t="-2663" r="-1706"/>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475C5C40-4A20-7C74-237C-B4CF3631FDC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652" b="50019"/>
          <a:stretch/>
        </p:blipFill>
        <p:spPr>
          <a:xfrm>
            <a:off x="164123" y="2655614"/>
            <a:ext cx="5044273" cy="2398707"/>
          </a:xfrm>
          <a:prstGeom prst="rect">
            <a:avLst/>
          </a:prstGeom>
        </p:spPr>
      </p:pic>
    </p:spTree>
    <p:extLst>
      <p:ext uri="{BB962C8B-B14F-4D97-AF65-F5344CB8AC3E}">
        <p14:creationId xmlns:p14="http://schemas.microsoft.com/office/powerpoint/2010/main" val="3747842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72832"/>
          </a:xfrm>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5"/>
                <a:ext cx="11106666" cy="5267325"/>
              </a:xfrm>
            </p:spPr>
            <p:txBody>
              <a:bodyPr>
                <a:normAutofit fontScale="92500" lnSpcReduction="10000"/>
              </a:bodyPr>
              <a:lstStyle/>
              <a:p>
                <a:pPr algn="just"/>
                <a:r>
                  <a:rPr lang="pt-BR" b="1" dirty="0"/>
                  <a:t>Mini-batch</a:t>
                </a:r>
                <a:r>
                  <a:rPr lang="pt-BR" dirty="0"/>
                  <a:t>: é um meio-termo entre as duas versões anteriores. O conjunto de treinamento é dividido em vários subconjuntos (</a:t>
                </a:r>
                <a:r>
                  <a:rPr lang="pt-BR" b="1" i="1" dirty="0"/>
                  <a:t>mini-batches</a:t>
                </a:r>
                <a:r>
                  <a:rPr lang="pt-BR" dirty="0"/>
                  <a:t>) com elementos aleatórios (i.e., par atributo/rótulo), onde os pesos do modelo são ajustados a cada mini-batch.</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r>
                              <a:rPr lang="en-US" i="1">
                                <a:latin typeface="Cambria Math" panose="02040503050406030204" pitchFamily="18" charset="0"/>
                              </a:rPr>
                              <m:t>h</m:t>
                            </m:r>
                            <m:d>
                              <m:dPr>
                                <m:ctrlPr>
                                  <a:rPr lang="en-US" i="1">
                                    <a:latin typeface="Cambria Math" panose="02040503050406030204" pitchFamily="18" charset="0"/>
                                  </a:rPr>
                                </m:ctrlPr>
                              </m:dPr>
                              <m:e>
                                <m:r>
                                  <a:rPr lang="pt-BR" b="1" i="1">
                                    <a:latin typeface="Cambria Math" panose="02040503050406030204" pitchFamily="18" charset="0"/>
                                  </a:rPr>
                                  <m:t>𝒙</m:t>
                                </m:r>
                                <m:d>
                                  <m:dPr>
                                    <m:ctrlPr>
                                      <a:rPr lang="en-US" i="1">
                                        <a:latin typeface="Cambria Math" panose="02040503050406030204" pitchFamily="18" charset="0"/>
                                      </a:rPr>
                                    </m:ctrlPr>
                                  </m:dPr>
                                  <m:e>
                                    <m:r>
                                      <a:rPr lang="pt-BR" i="1">
                                        <a:latin typeface="Cambria Math" panose="02040503050406030204" pitchFamily="18" charset="0"/>
                                      </a:rPr>
                                      <m:t>𝑛</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𝑀𝐵</m:t>
                    </m:r>
                  </m:oMath>
                </a14:m>
                <a:r>
                  <a:rPr lang="pt-BR" dirty="0"/>
                  <a:t> é o tamanho do mini-batch.</a:t>
                </a:r>
              </a:p>
              <a:p>
                <a:pPr marL="0" indent="0">
                  <a:buNone/>
                </a:pPr>
                <a:r>
                  <a:rPr lang="pt-BR" b="1" dirty="0"/>
                  <a:t>Características:</a:t>
                </a:r>
                <a:endParaRPr lang="pt-BR" dirty="0"/>
              </a:p>
              <a:p>
                <a:pPr lvl="1" algn="just">
                  <a:buFont typeface="Wingdings" panose="05000000000000000000" pitchFamily="2" charset="2"/>
                  <a:buChar char="§"/>
                </a:pPr>
                <a:r>
                  <a:rPr lang="pt-BR" dirty="0"/>
                  <a:t>Pode ser visto como uma </a:t>
                </a:r>
                <a:r>
                  <a:rPr lang="pt-BR" b="1" i="1" dirty="0"/>
                  <a:t>generalização</a:t>
                </a:r>
                <a:r>
                  <a:rPr lang="pt-BR" dirty="0"/>
                  <a:t> das 2 versões anteriores:</a:t>
                </a:r>
              </a:p>
              <a:p>
                <a:pPr lvl="2" algn="just">
                  <a:buFont typeface="Wingdings" panose="05000000000000000000" pitchFamily="2" charset="2"/>
                  <a:buChar char="§"/>
                </a:pPr>
                <a:r>
                  <a:rPr lang="pt-BR" dirty="0"/>
                  <a:t>Caso </a:t>
                </a:r>
                <a14:m>
                  <m:oMath xmlns:m="http://schemas.openxmlformats.org/officeDocument/2006/math">
                    <m:r>
                      <a:rPr lang="pt-BR" i="1">
                        <a:latin typeface="Cambria Math" panose="02040503050406030204" pitchFamily="18" charset="0"/>
                      </a:rPr>
                      <m:t>𝑀𝐵</m:t>
                    </m:r>
                    <m:r>
                      <a:rPr lang="pt-BR" b="0" i="0" smtClean="0">
                        <a:latin typeface="Cambria Math" panose="02040503050406030204" pitchFamily="18" charset="0"/>
                      </a:rPr>
                      <m:t>=</m:t>
                    </m:r>
                    <m:r>
                      <m:rPr>
                        <m:sty m:val="p"/>
                      </m:rPr>
                      <a:rPr lang="pt-BR" b="0" i="0" smtClean="0">
                        <a:latin typeface="Cambria Math" panose="02040503050406030204" pitchFamily="18" charset="0"/>
                      </a:rPr>
                      <m:t>N</m:t>
                    </m:r>
                  </m:oMath>
                </a14:m>
                <a:r>
                  <a:rPr lang="pt-BR" dirty="0"/>
                  <a:t>, então ele se torna o GD em batelada.</a:t>
                </a:r>
              </a:p>
              <a:p>
                <a:pPr lvl="2" algn="just">
                  <a:buFont typeface="Wingdings" panose="05000000000000000000" pitchFamily="2" charset="2"/>
                  <a:buChar char="§"/>
                </a:pPr>
                <a:r>
                  <a:rPr lang="pt-BR" dirty="0"/>
                  <a:t>Caso </a:t>
                </a:r>
                <a14:m>
                  <m:oMath xmlns:m="http://schemas.openxmlformats.org/officeDocument/2006/math">
                    <m:r>
                      <a:rPr lang="pt-BR" i="1">
                        <a:latin typeface="Cambria Math" panose="02040503050406030204" pitchFamily="18" charset="0"/>
                      </a:rPr>
                      <m:t>𝑀𝐵</m:t>
                    </m:r>
                    <m:r>
                      <a:rPr lang="pt-BR" b="0" i="1" smtClean="0">
                        <a:latin typeface="Cambria Math" panose="02040503050406030204" pitchFamily="18" charset="0"/>
                      </a:rPr>
                      <m:t>=1</m:t>
                    </m:r>
                  </m:oMath>
                </a14:m>
                <a:r>
                  <a:rPr lang="pt-BR" dirty="0"/>
                  <a:t>, então ele se torna o GD estocástico.</a:t>
                </a:r>
              </a:p>
              <a:p>
                <a:pPr lvl="1" algn="just">
                  <a:buFont typeface="Wingdings" panose="05000000000000000000" pitchFamily="2" charset="2"/>
                  <a:buChar char="§"/>
                </a:pPr>
                <a:r>
                  <a:rPr lang="pt-BR" dirty="0"/>
                  <a:t>Computacionalmente mais rápido do que o GD em batelada, mas mais lento do que o GD estocástico.</a:t>
                </a:r>
              </a:p>
              <a:p>
                <a:pPr lvl="1" algn="just">
                  <a:buFont typeface="Wingdings" panose="05000000000000000000" pitchFamily="2" charset="2"/>
                  <a:buChar char="§"/>
                </a:pPr>
                <a:r>
                  <a:rPr lang="pt-BR" dirty="0"/>
                  <a:t>Em caso de amostras ruidosas, a convergência depende do tamanho do mini-batch.</a:t>
                </a:r>
              </a:p>
              <a:p>
                <a:pPr lvl="1" algn="just">
                  <a:buFont typeface="Wingdings" panose="05000000000000000000" pitchFamily="2" charset="2"/>
                  <a:buChar char="§"/>
                </a:pPr>
                <a:r>
                  <a:rPr lang="pt-BR" dirty="0"/>
                  <a:t>Pode usar esquemas de variação do passo de aprendizagem para melhorar a convergência caso o </a:t>
                </a:r>
                <a:r>
                  <a:rPr lang="pt-BR" dirty="0" err="1"/>
                  <a:t>mini-batch</a:t>
                </a:r>
                <a:r>
                  <a:rPr lang="pt-BR" dirty="0"/>
                  <a:t> seja muito pequeno.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5"/>
                <a:ext cx="11106666" cy="5267325"/>
              </a:xfrm>
              <a:blipFill rotWithShape="0">
                <a:blip r:embed="rId3"/>
                <a:stretch>
                  <a:fillRect l="-933" t="-2315" r="-988" b="-926"/>
                </a:stretch>
              </a:blipFill>
            </p:spPr>
            <p:txBody>
              <a:bodyPr/>
              <a:lstStyle/>
              <a:p>
                <a:r>
                  <a:rPr lang="pt-BR">
                    <a:noFill/>
                  </a:rPr>
                  <a:t> </a:t>
                </a:r>
              </a:p>
            </p:txBody>
          </p:sp>
        </mc:Fallback>
      </mc:AlternateContent>
      <p:sp>
        <p:nvSpPr>
          <p:cNvPr id="4" name="Rectangle 3"/>
          <p:cNvSpPr/>
          <p:nvPr/>
        </p:nvSpPr>
        <p:spPr>
          <a:xfrm>
            <a:off x="4200722" y="2923057"/>
            <a:ext cx="969817" cy="539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t>
            </a:r>
          </a:p>
        </p:txBody>
      </p:sp>
    </p:spTree>
    <p:extLst>
      <p:ext uri="{BB962C8B-B14F-4D97-AF65-F5344CB8AC3E}">
        <p14:creationId xmlns:p14="http://schemas.microsoft.com/office/powerpoint/2010/main" val="3465032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164"/>
            <a:ext cx="10515600" cy="766989"/>
          </a:xfrm>
        </p:spPr>
        <p:txBody>
          <a:bodyPr/>
          <a:lstStyle/>
          <a:p>
            <a:r>
              <a:rPr lang="pt-BR" dirty="0"/>
              <a:t>Características do GD com Mini-Batch</a:t>
            </a:r>
          </a:p>
        </p:txBody>
      </p:sp>
      <p:sp>
        <p:nvSpPr>
          <p:cNvPr id="8" name="TextBox 7"/>
          <p:cNvSpPr txBox="1"/>
          <p:nvPr/>
        </p:nvSpPr>
        <p:spPr>
          <a:xfrm>
            <a:off x="9960476" y="1245984"/>
            <a:ext cx="2329073" cy="307777"/>
          </a:xfrm>
          <a:prstGeom prst="rect">
            <a:avLst/>
          </a:prstGeom>
          <a:noFill/>
        </p:spPr>
        <p:txBody>
          <a:bodyPr wrap="square" rtlCol="0">
            <a:spAutoFit/>
          </a:bodyPr>
          <a:lstStyle/>
          <a:p>
            <a:pPr algn="ctr"/>
            <a:r>
              <a:rPr lang="pt-BR" sz="1400" dirty="0"/>
              <a:t>Tamanho do </a:t>
            </a:r>
            <a:r>
              <a:rPr lang="pt-BR" sz="1400" dirty="0" err="1"/>
              <a:t>mini-batch</a:t>
            </a:r>
            <a:r>
              <a:rPr lang="pt-BR" sz="1400" dirty="0"/>
              <a:t>: 100</a:t>
            </a:r>
          </a:p>
        </p:txBody>
      </p:sp>
      <p:sp>
        <p:nvSpPr>
          <p:cNvPr id="15" name="TextBox 14"/>
          <p:cNvSpPr txBox="1"/>
          <p:nvPr/>
        </p:nvSpPr>
        <p:spPr>
          <a:xfrm>
            <a:off x="7799415" y="1245984"/>
            <a:ext cx="2175810" cy="307777"/>
          </a:xfrm>
          <a:prstGeom prst="rect">
            <a:avLst/>
          </a:prstGeom>
          <a:noFill/>
        </p:spPr>
        <p:txBody>
          <a:bodyPr wrap="square" rtlCol="0">
            <a:spAutoFit/>
          </a:bodyPr>
          <a:lstStyle/>
          <a:p>
            <a:pPr algn="ctr"/>
            <a:r>
              <a:rPr lang="pt-BR" sz="1400" dirty="0"/>
              <a:t>Tamanho do </a:t>
            </a:r>
            <a:r>
              <a:rPr lang="pt-BR" sz="1400" dirty="0" err="1"/>
              <a:t>mini-batch</a:t>
            </a:r>
            <a:r>
              <a:rPr lang="pt-BR" sz="1400" dirty="0"/>
              <a:t>: 50</a:t>
            </a:r>
          </a:p>
        </p:txBody>
      </p:sp>
      <p:sp>
        <p:nvSpPr>
          <p:cNvPr id="16" name="TextBox 15"/>
          <p:cNvSpPr txBox="1"/>
          <p:nvPr/>
        </p:nvSpPr>
        <p:spPr>
          <a:xfrm>
            <a:off x="5499838" y="1247264"/>
            <a:ext cx="2227299" cy="307777"/>
          </a:xfrm>
          <a:prstGeom prst="rect">
            <a:avLst/>
          </a:prstGeom>
          <a:noFill/>
        </p:spPr>
        <p:txBody>
          <a:bodyPr wrap="square" rtlCol="0">
            <a:spAutoFit/>
          </a:bodyPr>
          <a:lstStyle/>
          <a:p>
            <a:pPr algn="ctr"/>
            <a:r>
              <a:rPr lang="pt-BR" sz="1400" dirty="0"/>
              <a:t>Tamanho do </a:t>
            </a:r>
            <a:r>
              <a:rPr lang="pt-BR" sz="1400" dirty="0" err="1"/>
              <a:t>mini-batch</a:t>
            </a:r>
            <a:r>
              <a:rPr lang="pt-BR" sz="1400" dirty="0"/>
              <a:t>: 10</a:t>
            </a:r>
          </a:p>
        </p:txBody>
      </p:sp>
      <p:sp>
        <p:nvSpPr>
          <p:cNvPr id="5" name="TextBox 4"/>
          <p:cNvSpPr txBox="1"/>
          <p:nvPr/>
        </p:nvSpPr>
        <p:spPr>
          <a:xfrm>
            <a:off x="7686634" y="6550223"/>
            <a:ext cx="4505366" cy="307777"/>
          </a:xfrm>
          <a:prstGeom prst="rect">
            <a:avLst/>
          </a:prstGeom>
          <a:noFill/>
        </p:spPr>
        <p:txBody>
          <a:bodyPr wrap="square" rtlCol="0">
            <a:spAutoFit/>
          </a:bodyPr>
          <a:lstStyle/>
          <a:p>
            <a:r>
              <a:rPr lang="pt-BR" sz="1400" dirty="0">
                <a:hlinkClick r:id="rId3"/>
              </a:rPr>
              <a:t>Exemplo: mini_batch_gradient_descent_with_figures.ipynb</a:t>
            </a:r>
            <a:endParaRPr lang="pt-BR" sz="1400" dirty="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11647" r="9351" b="2321"/>
          <a:stretch/>
        </p:blipFill>
        <p:spPr>
          <a:xfrm>
            <a:off x="5499839" y="1546283"/>
            <a:ext cx="2046126" cy="1941896"/>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1139" t="11841" r="7750" b="3714"/>
          <a:stretch/>
        </p:blipFill>
        <p:spPr>
          <a:xfrm>
            <a:off x="5499839" y="3532422"/>
            <a:ext cx="2046126" cy="1896409"/>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211" t="11510" r="9734" b="2776"/>
          <a:stretch/>
        </p:blipFill>
        <p:spPr>
          <a:xfrm>
            <a:off x="7773004" y="1548631"/>
            <a:ext cx="2047301" cy="1939548"/>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1429" t="11234" r="9365" b="3687"/>
          <a:stretch/>
        </p:blipFill>
        <p:spPr>
          <a:xfrm>
            <a:off x="7773004" y="3532423"/>
            <a:ext cx="2047301" cy="1952586"/>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26" t="11626" r="9233" b="2731"/>
          <a:stretch/>
        </p:blipFill>
        <p:spPr>
          <a:xfrm>
            <a:off x="10047344" y="1518794"/>
            <a:ext cx="2056168" cy="1939548"/>
          </a:xfrm>
          <a:prstGeom prst="rect">
            <a:avLst/>
          </a:prstGeom>
        </p:spPr>
      </p:pic>
      <p:pic>
        <p:nvPicPr>
          <p:cNvPr id="14" name="Picture 13"/>
          <p:cNvPicPr>
            <a:picLocks noChangeAspect="1"/>
          </p:cNvPicPr>
          <p:nvPr/>
        </p:nvPicPr>
        <p:blipFill rotWithShape="1">
          <a:blip r:embed="rId9" cstate="print">
            <a:extLst>
              <a:ext uri="{28A0092B-C50C-407E-A947-70E740481C1C}">
                <a14:useLocalDpi xmlns:a14="http://schemas.microsoft.com/office/drawing/2010/main" val="0"/>
              </a:ext>
            </a:extLst>
          </a:blip>
          <a:srcRect l="1634" t="10953" r="9477" b="3968"/>
          <a:stretch/>
        </p:blipFill>
        <p:spPr>
          <a:xfrm>
            <a:off x="10047344" y="3493967"/>
            <a:ext cx="2056168" cy="1968047"/>
          </a:xfrm>
          <a:prstGeom prst="rect">
            <a:avLst/>
          </a:prstGeom>
        </p:spPr>
      </p:pic>
      <mc:AlternateContent xmlns:mc="http://schemas.openxmlformats.org/markup-compatibility/2006" xmlns:a14="http://schemas.microsoft.com/office/drawing/2010/main">
        <mc:Choice Requires="a14">
          <p:sp>
            <p:nvSpPr>
              <p:cNvPr id="18" name="Content Placeholder 2"/>
              <p:cNvSpPr>
                <a:spLocks noGrp="1"/>
              </p:cNvSpPr>
              <p:nvPr>
                <p:ph idx="1"/>
              </p:nvPr>
            </p:nvSpPr>
            <p:spPr>
              <a:xfrm>
                <a:off x="838200" y="1209082"/>
                <a:ext cx="4750126" cy="5648918"/>
              </a:xfrm>
            </p:spPr>
            <p:txBody>
              <a:bodyPr>
                <a:normAutofit fontScale="92500"/>
              </a:bodyPr>
              <a:lstStyle/>
              <a:p>
                <a:pPr>
                  <a:spcBef>
                    <a:spcPts val="0"/>
                  </a:spcBef>
                </a:pPr>
                <a:r>
                  <a:rPr lang="pt-BR" b="1" i="1" dirty="0"/>
                  <a:t>Progresso menos irregular </a:t>
                </a:r>
                <a:r>
                  <a:rPr lang="pt-BR" dirty="0"/>
                  <a:t>do que com o GDE, especialmente com mini-batches maiores.</a:t>
                </a:r>
              </a:p>
              <a:p>
                <a:pPr>
                  <a:spcBef>
                    <a:spcPts val="0"/>
                  </a:spcBef>
                </a:pPr>
                <a:r>
                  <a:rPr lang="pt-BR" dirty="0"/>
                  <a:t>Como resultado, essa versão </a:t>
                </a:r>
                <a:r>
                  <a:rPr lang="pt-BR" b="1" i="1" dirty="0"/>
                  <a:t>oscila menos ao redor do mínimo global</a:t>
                </a:r>
                <a:r>
                  <a:rPr lang="pt-BR" dirty="0"/>
                  <a:t> do que o GDE.</a:t>
                </a:r>
              </a:p>
              <a:p>
                <a:pPr>
                  <a:spcBef>
                    <a:spcPts val="0"/>
                  </a:spcBef>
                </a:pPr>
                <a:r>
                  <a:rPr lang="pt-BR" dirty="0"/>
                  <a:t>Tem </a:t>
                </a:r>
                <a:r>
                  <a:rPr lang="pt-BR" b="1" i="1" dirty="0"/>
                  <a:t>comportamento mais próximo do GD em batelada</a:t>
                </a:r>
                <a:r>
                  <a:rPr lang="pt-BR" dirty="0"/>
                  <a:t> para mini-batches maiores.</a:t>
                </a:r>
              </a:p>
              <a:p>
                <a:pPr>
                  <a:spcBef>
                    <a:spcPts val="0"/>
                  </a:spcBef>
                </a:pPr>
                <a:r>
                  <a:rPr lang="pt-BR" b="1" i="1" dirty="0"/>
                  <a:t>Oscilação</a:t>
                </a:r>
                <a:r>
                  <a:rPr lang="pt-BR" dirty="0"/>
                  <a:t> em torno do mínimo </a:t>
                </a:r>
                <a:r>
                  <a:rPr lang="pt-BR" b="1" i="1" dirty="0"/>
                  <a:t>diminui conforme o tamanho do mini-batch aumenta</a:t>
                </a:r>
                <a:r>
                  <a:rPr lang="pt-BR" dirty="0"/>
                  <a:t>.</a:t>
                </a:r>
              </a:p>
              <a:p>
                <a:pPr>
                  <a:spcBef>
                    <a:spcPts val="0"/>
                  </a:spcBef>
                </a:pPr>
                <a:r>
                  <a:rPr lang="pt-BR" dirty="0"/>
                  <a:t>Esquema de redução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a:t> pode balancear </a:t>
                </a:r>
                <a:r>
                  <a:rPr lang="pt-BR" b="1" i="1" dirty="0"/>
                  <a:t>rapidez</a:t>
                </a:r>
                <a:r>
                  <a:rPr lang="pt-BR" dirty="0"/>
                  <a:t> e </a:t>
                </a:r>
                <a:r>
                  <a:rPr lang="pt-BR" b="1" i="1" dirty="0"/>
                  <a:t>convergência</a:t>
                </a:r>
                <a:r>
                  <a:rPr lang="pt-BR" dirty="0"/>
                  <a:t>.</a:t>
                </a:r>
              </a:p>
            </p:txBody>
          </p:sp>
        </mc:Choice>
        <mc:Fallback xmlns="">
          <p:sp>
            <p:nvSpPr>
              <p:cNvPr id="18" name="Content Placeholder 2"/>
              <p:cNvSpPr>
                <a:spLocks noGrp="1" noRot="1" noChangeAspect="1" noMove="1" noResize="1" noEditPoints="1" noAdjustHandles="1" noChangeArrowheads="1" noChangeShapeType="1" noTextEdit="1"/>
              </p:cNvSpPr>
              <p:nvPr>
                <p:ph idx="1"/>
              </p:nvPr>
            </p:nvSpPr>
            <p:spPr>
              <a:xfrm>
                <a:off x="838200" y="1209082"/>
                <a:ext cx="4750126" cy="5648918"/>
              </a:xfrm>
              <a:blipFill rotWithShape="0">
                <a:blip r:embed="rId10"/>
                <a:stretch>
                  <a:fillRect l="-2054" t="-1618" r="-2054"/>
                </a:stretch>
              </a:blipFill>
            </p:spPr>
            <p:txBody>
              <a:bodyPr/>
              <a:lstStyle/>
              <a:p>
                <a:r>
                  <a:rPr lang="pt-BR">
                    <a:noFill/>
                  </a:rPr>
                  <a:t> </a:t>
                </a:r>
              </a:p>
            </p:txBody>
          </p:sp>
        </mc:Fallback>
      </mc:AlternateContent>
    </p:spTree>
    <p:extLst>
      <p:ext uri="{BB962C8B-B14F-4D97-AF65-F5344CB8AC3E}">
        <p14:creationId xmlns:p14="http://schemas.microsoft.com/office/powerpoint/2010/main" val="1157980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07623B-EE91-BBA3-7FB9-8D1D40EA87D2}"/>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4D4B4079-BDD1-0BA4-ECE5-602AFC03C800}"/>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563131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07811" cy="4590165"/>
          </a:xfrm>
        </p:spPr>
        <p:txBody>
          <a:bodyPr/>
          <a:lstStyle/>
          <a:p>
            <a:r>
              <a:rPr lang="pt-BR" b="1" dirty="0"/>
              <a:t>Quiz</a:t>
            </a:r>
            <a:r>
              <a:rPr lang="pt-BR" dirty="0"/>
              <a:t>: “</a:t>
            </a:r>
            <a:r>
              <a:rPr lang="pt-BR" i="1" dirty="0"/>
              <a:t>T319 - Quiz - Regressão: Parte II</a:t>
            </a:r>
            <a:r>
              <a:rPr lang="pt-BR" dirty="0"/>
              <a:t>” que se encontra no MS Teams.</a:t>
            </a:r>
          </a:p>
          <a:p>
            <a:r>
              <a:rPr lang="pt-BR" b="1" dirty="0"/>
              <a:t>Exercício Prático</a:t>
            </a:r>
            <a:r>
              <a:rPr lang="pt-BR" dirty="0"/>
              <a:t>: </a:t>
            </a:r>
            <a:r>
              <a:rPr lang="pt-BR" b="1" dirty="0">
                <a:hlinkClick r:id="rId3"/>
              </a:rPr>
              <a:t>Laboratório #3</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Material de Aula -&gt; Laboratório #3</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a:p>
            <a:pPr lvl="1">
              <a:buFont typeface="Wingdings" panose="05000000000000000000" pitchFamily="2" charset="2"/>
              <a:buChar char="§"/>
            </a:pPr>
            <a:r>
              <a:rPr lang="pt-BR" b="1" dirty="0">
                <a:solidFill>
                  <a:srgbClr val="FF0000"/>
                </a:solidFill>
              </a:rPr>
              <a:t>Laboratórios podem ser resolvidos em grupo, mas as entregas devem ser individuais.</a:t>
            </a:r>
          </a:p>
        </p:txBody>
      </p:sp>
    </p:spTree>
    <p:extLst>
      <p:ext uri="{BB962C8B-B14F-4D97-AF65-F5344CB8AC3E}">
        <p14:creationId xmlns:p14="http://schemas.microsoft.com/office/powerpoint/2010/main" val="250701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eep learning kicking linear regression away | Funny relatable memes,  Stupid memes, Jok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091" y="279485"/>
            <a:ext cx="3661310" cy="30326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mplete this course and you will be earning millions | Machine learning  course, Machine learning,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283" y="220887"/>
            <a:ext cx="3966574" cy="361949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en you advertise, it's artificial intelligence. When you hire, it's  machine learning. When you implement, it's linear regression. - The cycle  of AI | Make a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83" y="3840386"/>
            <a:ext cx="3437126" cy="272678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nderstanding Machine Learning through Memes | by Harsh Aryan | Nybles |  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8443" y="3312112"/>
            <a:ext cx="3312795" cy="33312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WHY DON'T YOU JUST USE NORMAL LINEAR REGRESSION Memegencomm Why Don't You  Just Use - Picard Wtf Meme on Memegen | Meme on ME.ME"/>
          <p:cNvPicPr>
            <a:picLocks noChangeAspect="1" noChangeArrowheads="1"/>
          </p:cNvPicPr>
          <p:nvPr/>
        </p:nvPicPr>
        <p:blipFill rotWithShape="1">
          <a:blip r:embed="rId6">
            <a:extLst>
              <a:ext uri="{28A0092B-C50C-407E-A947-70E740481C1C}">
                <a14:useLocalDpi xmlns:a14="http://schemas.microsoft.com/office/drawing/2010/main" val="0"/>
              </a:ext>
            </a:extLst>
          </a:blip>
          <a:srcRect b="23326"/>
          <a:stretch/>
        </p:blipFill>
        <p:spPr bwMode="auto">
          <a:xfrm>
            <a:off x="4379283" y="4014412"/>
            <a:ext cx="3743094" cy="26289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gression (Lab)"/>
          <p:cNvPicPr>
            <a:picLocks noChangeAspect="1" noChangeArrowheads="1"/>
          </p:cNvPicPr>
          <p:nvPr/>
        </p:nvPicPr>
        <p:blipFill rotWithShape="1">
          <a:blip r:embed="rId7">
            <a:extLst>
              <a:ext uri="{28A0092B-C50C-407E-A947-70E740481C1C}">
                <a14:useLocalDpi xmlns:a14="http://schemas.microsoft.com/office/drawing/2010/main" val="0"/>
              </a:ext>
            </a:extLst>
          </a:blip>
          <a:srcRect b="14987"/>
          <a:stretch/>
        </p:blipFill>
        <p:spPr bwMode="auto">
          <a:xfrm>
            <a:off x="8606581" y="501984"/>
            <a:ext cx="3474657" cy="258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185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F20CD40C-581D-767F-12ED-42D2CB7861C4}"/>
              </a:ext>
            </a:extLst>
          </p:cNvPr>
          <p:cNvSpPr>
            <a:spLocks noGrp="1"/>
          </p:cNvSpPr>
          <p:nvPr>
            <p:ph idx="1"/>
          </p:nvPr>
        </p:nvSpPr>
        <p:spPr>
          <a:xfrm>
            <a:off x="838200" y="1825625"/>
            <a:ext cx="10515600" cy="3188164"/>
          </a:xfrm>
        </p:spPr>
        <p:txBody>
          <a:bodyPr>
            <a:normAutofit/>
          </a:bodyPr>
          <a:lstStyle/>
          <a:p>
            <a:pPr marL="0" indent="0" algn="ctr">
              <a:buNone/>
            </a:pPr>
            <a:r>
              <a:rPr lang="pt-BR" sz="7200" dirty="0"/>
              <a:t>Anexo I:</a:t>
            </a:r>
          </a:p>
          <a:p>
            <a:pPr marL="0" indent="0" algn="ctr">
              <a:buNone/>
            </a:pPr>
            <a:r>
              <a:rPr lang="pt-BR" sz="7200" dirty="0"/>
              <a:t>Cálculo do vetor gradiente</a:t>
            </a:r>
          </a:p>
        </p:txBody>
      </p:sp>
    </p:spTree>
    <p:extLst>
      <p:ext uri="{BB962C8B-B14F-4D97-AF65-F5344CB8AC3E}">
        <p14:creationId xmlns:p14="http://schemas.microsoft.com/office/powerpoint/2010/main" val="4210949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86E35-2132-957C-5119-8416C939A543}"/>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5EC678-4C25-1184-B2F1-399C0F236041}"/>
                  </a:ext>
                </a:extLst>
              </p:cNvPr>
              <p:cNvSpPr>
                <a:spLocks noGrp="1"/>
              </p:cNvSpPr>
              <p:nvPr>
                <p:ph idx="1"/>
              </p:nvPr>
            </p:nvSpPr>
            <p:spPr>
              <a:xfrm>
                <a:off x="838199" y="1825624"/>
                <a:ext cx="11146971" cy="5032375"/>
              </a:xfrm>
            </p:spPr>
            <p:txBody>
              <a:bodyPr>
                <a:normAutofit/>
              </a:bodyPr>
              <a:lstStyle/>
              <a:p>
                <a:pPr marL="0" indent="0">
                  <a:buNone/>
                </a:pPr>
                <a:r>
                  <a:rPr lang="pt-BR" dirty="0"/>
                  <a:t>Considerando o hiperplano como a função hipótese</a:t>
                </a:r>
              </a:p>
              <a:p>
                <a:pPr marL="0" indent="0">
                  <a:buNone/>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 vetor gradiente é calculado como</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smtClean="0">
                          <a:latin typeface="Cambria Math" panose="02040503050406030204" pitchFamily="18" charset="0"/>
                        </a:rPr>
                        <m:t>=</m:t>
                      </m:r>
                      <m:sSup>
                        <m:sSupPr>
                          <m:ctrlPr>
                            <a:rPr lang="pt-BR" b="1" i="1" smtClean="0">
                              <a:latin typeface="Cambria Math" panose="02040503050406030204" pitchFamily="18" charset="0"/>
                            </a:rPr>
                          </m:ctrlPr>
                        </m:sSupPr>
                        <m:e>
                          <m:d>
                            <m:dPr>
                              <m:begChr m:val="["/>
                              <m:endChr m:val="]"/>
                              <m:ctrlPr>
                                <a:rPr lang="pt-BR" b="1" i="1" smtClean="0">
                                  <a:latin typeface="Cambria Math" panose="02040503050406030204" pitchFamily="18" charset="0"/>
                                </a:rPr>
                              </m:ctrlPr>
                            </m:dPr>
                            <m:e>
                              <m:m>
                                <m:mPr>
                                  <m:mcs>
                                    <m:mc>
                                      <m:mcPr>
                                        <m:count m:val="3"/>
                                        <m:mcJc m:val="center"/>
                                      </m:mcPr>
                                    </m:mc>
                                  </m:mcs>
                                  <m:ctrlPr>
                                    <a:rPr lang="pt-BR" b="1" i="1" smtClean="0">
                                      <a:latin typeface="Cambria Math" panose="02040503050406030204" pitchFamily="18" charset="0"/>
                                    </a:rPr>
                                  </m:ctrlPr>
                                </m:mPr>
                                <m:mr>
                                  <m:e>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den>
                                    </m:f>
                                  </m:e>
                                  <m:e>
                                    <m:r>
                                      <a:rPr lang="pt-BR" b="1" i="1" smtClean="0">
                                        <a:latin typeface="Cambria Math" panose="02040503050406030204" pitchFamily="18" charset="0"/>
                                      </a:rPr>
                                      <m:t>⋯</m:t>
                                    </m:r>
                                  </m:e>
                                  <m:e>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𝐾</m:t>
                                            </m:r>
                                          </m:sub>
                                        </m:sSub>
                                      </m:den>
                                    </m:f>
                                  </m:e>
                                </m:mr>
                              </m:m>
                            </m:e>
                          </m:d>
                        </m:e>
                        <m:sup>
                          <m:r>
                            <a:rPr lang="pt-BR" b="0" i="1" smtClean="0">
                              <a:latin typeface="Cambria Math" panose="02040503050406030204" pitchFamily="18" charset="0"/>
                            </a:rPr>
                            <m:t>𝑇</m:t>
                          </m:r>
                        </m:sup>
                      </m:sSup>
                      <m:r>
                        <a:rPr lang="pt-BR" b="1" i="1" smtClean="0">
                          <a:latin typeface="Cambria Math" panose="02040503050406030204" pitchFamily="18" charset="0"/>
                        </a:rPr>
                        <m:t>.</m:t>
                      </m:r>
                    </m:oMath>
                  </m:oMathPara>
                </a14:m>
                <a:endParaRPr lang="pt-BR" b="1" i="1" dirty="0">
                  <a:latin typeface="Cambria Math" panose="02040503050406030204" pitchFamily="18" charset="0"/>
                </a:endParaRPr>
              </a:p>
              <a:p>
                <a:pPr marL="0" indent="0">
                  <a:buNone/>
                </a:pPr>
                <a:r>
                  <a:rPr lang="pt-BR" dirty="0"/>
                  <a:t>Assim, o vetor gradiente da função de erro em relação aos pesos é dado por</a:t>
                </a:r>
                <a:endParaRPr lang="pt-BR"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num>
                        <m:den>
                          <m:r>
                            <a:rPr lang="pt-BR" i="1">
                              <a:latin typeface="Cambria Math" panose="02040503050406030204" pitchFamily="18" charset="0"/>
                            </a:rPr>
                            <m:t>𝜕</m:t>
                          </m:r>
                          <m:r>
                            <a:rPr lang="pt-BR" b="1" i="1">
                              <a:latin typeface="Cambria Math" panose="02040503050406030204" pitchFamily="18" charset="0"/>
                            </a:rPr>
                            <m:t>𝒂</m:t>
                          </m:r>
                        </m:den>
                      </m:f>
                      <m:d>
                        <m:dPr>
                          <m:begChr m:val="["/>
                          <m:endChr m:val="]"/>
                          <m:ctrlPr>
                            <a:rPr lang="pt-BR" b="1"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r>
                                        <a:rPr lang="pt-BR" b="0" i="1" smtClean="0">
                                          <a:latin typeface="Cambria Math" panose="02040503050406030204" pitchFamily="18" charset="0"/>
                                        </a:rPr>
                                        <m:t>𝑦</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b="0" i="1" smtClean="0">
                                      <a:latin typeface="Cambria Math" panose="02040503050406030204" pitchFamily="18" charset="0"/>
                                    </a:rPr>
                                    <m:t>2</m:t>
                                  </m:r>
                                </m:sup>
                              </m:sSup>
                            </m:e>
                          </m:nary>
                        </m:e>
                      </m:d>
                      <m:r>
                        <a:rPr lang="pt-BR" b="1" i="1" smtClean="0">
                          <a:latin typeface="Cambria Math" panose="02040503050406030204" pitchFamily="18" charset="0"/>
                        </a:rPr>
                        <m:t>.</m:t>
                      </m:r>
                    </m:oMath>
                  </m:oMathPara>
                </a14:m>
                <a:endParaRPr lang="pt-BR" b="1" i="1" dirty="0">
                  <a:latin typeface="Cambria Math" panose="02040503050406030204" pitchFamily="18" charset="0"/>
                </a:endParaRPr>
              </a:p>
            </p:txBody>
          </p:sp>
        </mc:Choice>
        <mc:Fallback xmlns="">
          <p:sp>
            <p:nvSpPr>
              <p:cNvPr id="3" name="Espaço Reservado para Conteúdo 2">
                <a:extLst>
                  <a:ext uri="{FF2B5EF4-FFF2-40B4-BE49-F238E27FC236}">
                    <a16:creationId xmlns:a16="http://schemas.microsoft.com/office/drawing/2014/main" id="{DC5EC678-4C25-1184-B2F1-399C0F236041}"/>
                  </a:ext>
                </a:extLst>
              </p:cNvPr>
              <p:cNvSpPr>
                <a:spLocks noGrp="1" noRot="1" noChangeAspect="1" noMove="1" noResize="1" noEditPoints="1" noAdjustHandles="1" noChangeArrowheads="1" noChangeShapeType="1" noTextEdit="1"/>
              </p:cNvSpPr>
              <p:nvPr>
                <p:ph idx="1"/>
              </p:nvPr>
            </p:nvSpPr>
            <p:spPr>
              <a:xfrm>
                <a:off x="838199" y="1825624"/>
                <a:ext cx="11146971" cy="5032375"/>
              </a:xfrm>
              <a:blipFill>
                <a:blip r:embed="rId2"/>
                <a:stretch>
                  <a:fillRect l="-1093" t="-1937" r="-984"/>
                </a:stretch>
              </a:blipFill>
            </p:spPr>
            <p:txBody>
              <a:bodyPr/>
              <a:lstStyle/>
              <a:p>
                <a:r>
                  <a:rPr lang="pt-BR">
                    <a:noFill/>
                  </a:rPr>
                  <a:t> </a:t>
                </a:r>
              </a:p>
            </p:txBody>
          </p:sp>
        </mc:Fallback>
      </mc:AlternateContent>
    </p:spTree>
    <p:extLst>
      <p:ext uri="{BB962C8B-B14F-4D97-AF65-F5344CB8AC3E}">
        <p14:creationId xmlns:p14="http://schemas.microsoft.com/office/powerpoint/2010/main" val="1761365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08F244-8587-36D5-74B4-58E14CF70899}"/>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CF9ACC0-4818-6B4A-41ED-7792491481CA}"/>
                  </a:ext>
                </a:extLst>
              </p:cNvPr>
              <p:cNvSpPr>
                <a:spLocks noGrp="1"/>
              </p:cNvSpPr>
              <p:nvPr>
                <p:ph idx="1"/>
              </p:nvPr>
            </p:nvSpPr>
            <p:spPr>
              <a:xfrm>
                <a:off x="838200" y="1825624"/>
                <a:ext cx="11079822" cy="5032375"/>
              </a:xfrm>
            </p:spPr>
            <p:txBody>
              <a:bodyPr>
                <a:normAutofit/>
              </a:bodyPr>
              <a:lstStyle/>
              <a:p>
                <a:pPr marL="0" indent="0">
                  <a:buNone/>
                </a:pPr>
                <a:r>
                  <a:rPr lang="pt-BR" dirty="0"/>
                  <a:t>Como a operação de derivada é distributiva, podemos reescrever a equação acima como </a:t>
                </a:r>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e>
                      </m:nary>
                      <m:r>
                        <a:rPr lang="pt-BR" b="1" i="1" smtClean="0">
                          <a:latin typeface="Cambria Math" panose="02040503050406030204" pitchFamily="18" charset="0"/>
                        </a:rPr>
                        <m:t>.</m:t>
                      </m:r>
                    </m:oMath>
                  </m:oMathPara>
                </a14:m>
                <a:endParaRPr lang="pt-BR" b="1" i="1" dirty="0">
                  <a:latin typeface="Cambria Math" panose="02040503050406030204" pitchFamily="18" charset="0"/>
                </a:endParaRPr>
              </a:p>
              <a:p>
                <a:pPr marL="0" indent="0">
                  <a:buNone/>
                </a:pPr>
                <a:r>
                  <a:rPr lang="pt-BR" sz="2900" dirty="0"/>
                  <a:t>Substituindo a função hipótese na equação acima, temos</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e>
                      </m:nary>
                      <m:r>
                        <a:rPr lang="pt-BR" b="1" i="1" smtClean="0">
                          <a:latin typeface="Cambria Math" panose="02040503050406030204" pitchFamily="18" charset="0"/>
                        </a:rPr>
                        <m:t>.</m:t>
                      </m:r>
                    </m:oMath>
                  </m:oMathPara>
                </a14:m>
                <a:endParaRPr lang="pt-BR" b="1" i="1" dirty="0">
                  <a:latin typeface="Cambria Math" panose="02040503050406030204" pitchFamily="18" charset="0"/>
                </a:endParaRPr>
              </a:p>
              <a:p>
                <a:endParaRPr lang="pt-BR" dirty="0"/>
              </a:p>
            </p:txBody>
          </p:sp>
        </mc:Choice>
        <mc:Fallback xmlns="">
          <p:sp>
            <p:nvSpPr>
              <p:cNvPr id="3" name="Espaço Reservado para Conteúdo 2">
                <a:extLst>
                  <a:ext uri="{FF2B5EF4-FFF2-40B4-BE49-F238E27FC236}">
                    <a16:creationId xmlns:a16="http://schemas.microsoft.com/office/drawing/2014/main" id="{7CF9ACC0-4818-6B4A-41ED-7792491481CA}"/>
                  </a:ext>
                </a:extLst>
              </p:cNvPr>
              <p:cNvSpPr>
                <a:spLocks noGrp="1" noRot="1" noChangeAspect="1" noMove="1" noResize="1" noEditPoints="1" noAdjustHandles="1" noChangeArrowheads="1" noChangeShapeType="1" noTextEdit="1"/>
              </p:cNvSpPr>
              <p:nvPr>
                <p:ph idx="1"/>
              </p:nvPr>
            </p:nvSpPr>
            <p:spPr>
              <a:xfrm>
                <a:off x="838200" y="1825624"/>
                <a:ext cx="11079822" cy="5032375"/>
              </a:xfrm>
              <a:blipFill>
                <a:blip r:embed="rId2"/>
                <a:stretch>
                  <a:fillRect l="-1211" t="-1937"/>
                </a:stretch>
              </a:blipFill>
            </p:spPr>
            <p:txBody>
              <a:bodyPr/>
              <a:lstStyle/>
              <a:p>
                <a:r>
                  <a:rPr lang="pt-BR">
                    <a:noFill/>
                  </a:rPr>
                  <a:t> </a:t>
                </a:r>
              </a:p>
            </p:txBody>
          </p:sp>
        </mc:Fallback>
      </mc:AlternateContent>
    </p:spTree>
    <p:extLst>
      <p:ext uri="{BB962C8B-B14F-4D97-AF65-F5344CB8AC3E}">
        <p14:creationId xmlns:p14="http://schemas.microsoft.com/office/powerpoint/2010/main" val="2209639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ABBBB-477C-EF02-B776-2500DDBDA6F8}"/>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4DE09F2-2B35-83A3-2A1C-AD25FB180510}"/>
                  </a:ext>
                </a:extLst>
              </p:cNvPr>
              <p:cNvSpPr>
                <a:spLocks noGrp="1"/>
              </p:cNvSpPr>
              <p:nvPr>
                <p:ph idx="1"/>
              </p:nvPr>
            </p:nvSpPr>
            <p:spPr/>
            <p:txBody>
              <a:bodyPr/>
              <a:lstStyle/>
              <a:p>
                <a:pPr marL="0" indent="0">
                  <a:buNone/>
                </a:pPr>
                <a:r>
                  <a:rPr lang="pt-BR" dirty="0"/>
                  <a:t>Aplicando a regra da cadeia, reescrevemos a equação anterior como</a:t>
                </a:r>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m:t>
                      </m:r>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𝑛</m:t>
                                  </m:r>
                                </m:e>
                              </m:d>
                            </m:e>
                          </m:d>
                          <m:f>
                            <m:fPr>
                              <m:ctrlPr>
                                <a:rPr lang="pt-BR" i="1" smtClean="0">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𝑛</m:t>
                                  </m:r>
                                </m:e>
                              </m:d>
                            </m:num>
                            <m:den>
                              <m:r>
                                <a:rPr lang="pt-BR" i="1">
                                  <a:latin typeface="Cambria Math" panose="02040503050406030204" pitchFamily="18" charset="0"/>
                                </a:rPr>
                                <m:t>𝜕</m:t>
                              </m:r>
                              <m:r>
                                <a:rPr lang="pt-BR" b="1" i="1">
                                  <a:latin typeface="Cambria Math" panose="02040503050406030204" pitchFamily="18" charset="0"/>
                                </a:rPr>
                                <m:t>𝒂</m:t>
                              </m:r>
                            </m:den>
                          </m:f>
                        </m:e>
                      </m:nary>
                      <m:r>
                        <a:rPr lang="pt-BR" b="1" i="1" smtClean="0">
                          <a:latin typeface="Cambria Math" panose="02040503050406030204" pitchFamily="18" charset="0"/>
                        </a:rPr>
                        <m:t>.</m:t>
                      </m:r>
                    </m:oMath>
                  </m:oMathPara>
                </a14:m>
                <a:endParaRPr lang="pt-BR" b="1" i="1" dirty="0">
                  <a:latin typeface="Cambria Math" panose="02040503050406030204" pitchFamily="18" charset="0"/>
                </a:endParaRPr>
              </a:p>
              <a:p>
                <a:pPr marL="0" indent="0">
                  <a:buNone/>
                </a:pPr>
                <a:r>
                  <a:rPr lang="pt-BR" sz="2900" dirty="0"/>
                  <a:t>Sabendo que a derivada de </a:t>
                </a:r>
                <a14:m>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𝑛</m:t>
                            </m:r>
                          </m:e>
                        </m:d>
                      </m:num>
                      <m:den>
                        <m:r>
                          <a:rPr lang="pt-BR" i="1">
                            <a:latin typeface="Cambria Math" panose="02040503050406030204" pitchFamily="18" charset="0"/>
                          </a:rPr>
                          <m:t>𝜕</m:t>
                        </m:r>
                        <m:r>
                          <a:rPr lang="pt-BR" b="1" i="1">
                            <a:latin typeface="Cambria Math" panose="02040503050406030204" pitchFamily="18" charset="0"/>
                          </a:rPr>
                          <m:t>𝒂</m:t>
                        </m:r>
                      </m:den>
                    </m:f>
                  </m:oMath>
                </a14:m>
                <a:r>
                  <a:rPr lang="pt-BR" b="1" i="1" dirty="0">
                    <a:latin typeface="Cambria Math" panose="02040503050406030204" pitchFamily="18" charset="0"/>
                  </a:rPr>
                  <a:t> </a:t>
                </a:r>
                <a:r>
                  <a:rPr lang="pt-BR" sz="2900" dirty="0"/>
                  <a:t>é igual a </a:t>
                </a:r>
                <a14:m>
                  <m:oMath xmlns:m="http://schemas.openxmlformats.org/officeDocument/2006/math">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𝑛</m:t>
                        </m:r>
                      </m:e>
                    </m:d>
                  </m:oMath>
                </a14:m>
                <a:r>
                  <a:rPr lang="pt-BR" dirty="0"/>
                  <a:t>, reescrevemos a equação anterior como</a:t>
                </a:r>
                <a:endParaRPr lang="pt-BR" sz="2900" dirty="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 </m:t>
                      </m:r>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r>
                            <a:rPr lang="pt-BR" b="1" i="1" smtClean="0">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m:t>
                      </m:r>
                    </m:oMath>
                  </m:oMathPara>
                </a14:m>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44DE09F2-2B35-83A3-2A1C-AD25FB180510}"/>
                  </a:ext>
                </a:extLst>
              </p:cNvPr>
              <p:cNvSpPr>
                <a:spLocks noGrp="1" noRot="1" noChangeAspect="1" noMove="1" noResize="1" noEditPoints="1" noAdjustHandles="1" noChangeArrowheads="1" noChangeShapeType="1" noTextEdit="1"/>
              </p:cNvSpPr>
              <p:nvPr>
                <p:ph idx="1"/>
              </p:nvPr>
            </p:nvSpPr>
            <p:spPr>
              <a:blipFill>
                <a:blip r:embed="rId2"/>
                <a:stretch>
                  <a:fillRect l="-1275" t="-2241"/>
                </a:stretch>
              </a:blipFill>
            </p:spPr>
            <p:txBody>
              <a:bodyPr/>
              <a:lstStyle/>
              <a:p>
                <a:r>
                  <a:rPr lang="pt-BR">
                    <a:noFill/>
                  </a:rPr>
                  <a:t> </a:t>
                </a:r>
              </a:p>
            </p:txBody>
          </p:sp>
        </mc:Fallback>
      </mc:AlternateContent>
    </p:spTree>
    <p:extLst>
      <p:ext uri="{BB962C8B-B14F-4D97-AF65-F5344CB8AC3E}">
        <p14:creationId xmlns:p14="http://schemas.microsoft.com/office/powerpoint/2010/main" val="346660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3F10E-6CE8-F5B4-77B2-6ECA4B60D451}"/>
              </a:ext>
            </a:extLst>
          </p:cNvPr>
          <p:cNvSpPr>
            <a:spLocks noGrp="1"/>
          </p:cNvSpPr>
          <p:nvPr>
            <p:ph type="title"/>
          </p:nvPr>
        </p:nvSpPr>
        <p:spPr/>
        <p:txBody>
          <a:bodyPr/>
          <a:lstStyle/>
          <a:p>
            <a:r>
              <a:rPr lang="pt-BR" dirty="0"/>
              <a:t>Vetor gradiente</a:t>
            </a:r>
          </a:p>
        </p:txBody>
      </p:sp>
      <p:sp>
        <p:nvSpPr>
          <p:cNvPr id="3" name="Espaço Reservado para Conteúdo 2">
            <a:extLst>
              <a:ext uri="{FF2B5EF4-FFF2-40B4-BE49-F238E27FC236}">
                <a16:creationId xmlns:a16="http://schemas.microsoft.com/office/drawing/2014/main" id="{1F555B0D-6D08-0865-C39E-A6D2FD651EE5}"/>
              </a:ext>
            </a:extLst>
          </p:cNvPr>
          <p:cNvSpPr>
            <a:spLocks noGrp="1"/>
          </p:cNvSpPr>
          <p:nvPr>
            <p:ph idx="1"/>
          </p:nvPr>
        </p:nvSpPr>
        <p:spPr>
          <a:xfrm>
            <a:off x="5345724" y="1825624"/>
            <a:ext cx="6682154" cy="5032376"/>
          </a:xfrm>
        </p:spPr>
        <p:txBody>
          <a:bodyPr>
            <a:normAutofit/>
          </a:bodyPr>
          <a:lstStyle/>
          <a:p>
            <a:r>
              <a:rPr lang="pt-BR" b="0" i="0" dirty="0">
                <a:solidFill>
                  <a:schemeClr val="tx1"/>
                </a:solidFill>
                <a:effectLst/>
              </a:rPr>
              <a:t>O vetor gradiente pode ser também interpretado como a </a:t>
            </a:r>
            <a:r>
              <a:rPr lang="pt-BR" b="1" i="1" dirty="0">
                <a:solidFill>
                  <a:srgbClr val="00B050"/>
                </a:solidFill>
                <a:effectLst/>
              </a:rPr>
              <a:t>inclinação de um </a:t>
            </a:r>
            <a:r>
              <a:rPr lang="pt-BR" b="1" i="1" dirty="0">
                <a:solidFill>
                  <a:srgbClr val="7030A0"/>
                </a:solidFill>
                <a:effectLst/>
              </a:rPr>
              <a:t>plano</a:t>
            </a:r>
            <a:r>
              <a:rPr lang="pt-BR" b="1" i="1" dirty="0">
                <a:solidFill>
                  <a:srgbClr val="00B050"/>
                </a:solidFill>
                <a:effectLst/>
              </a:rPr>
              <a:t> tangente à função </a:t>
            </a:r>
            <a:r>
              <a:rPr lang="pt-BR" b="0" i="0" dirty="0">
                <a:solidFill>
                  <a:schemeClr val="tx1"/>
                </a:solidFill>
                <a:effectLst/>
              </a:rPr>
              <a:t>no ponto onde ele é calculado.</a:t>
            </a:r>
          </a:p>
          <a:p>
            <a:pPr lvl="1">
              <a:buFont typeface="Wingdings" panose="05000000000000000000" pitchFamily="2" charset="2"/>
              <a:buChar char="§"/>
            </a:pPr>
            <a:r>
              <a:rPr lang="pt-BR" b="0" i="0" dirty="0">
                <a:solidFill>
                  <a:schemeClr val="tx1"/>
                </a:solidFill>
                <a:effectLst/>
              </a:rPr>
              <a:t>Quanto </a:t>
            </a:r>
            <a:r>
              <a:rPr lang="pt-BR" b="1" i="1" dirty="0">
                <a:solidFill>
                  <a:schemeClr val="tx1"/>
                </a:solidFill>
                <a:effectLst/>
              </a:rPr>
              <a:t>maior o valor absoluto </a:t>
            </a:r>
            <a:r>
              <a:rPr lang="pt-BR" dirty="0">
                <a:solidFill>
                  <a:schemeClr val="tx1"/>
                </a:solidFill>
                <a:effectLst/>
              </a:rPr>
              <a:t>do gradiente,</a:t>
            </a:r>
            <a:r>
              <a:rPr lang="pt-BR" b="1" i="1" dirty="0">
                <a:solidFill>
                  <a:schemeClr val="tx1"/>
                </a:solidFill>
                <a:effectLst/>
              </a:rPr>
              <a:t> mais inclinada é a reta tangente </a:t>
            </a:r>
            <a:r>
              <a:rPr lang="pt-BR" b="0" i="0" dirty="0">
                <a:solidFill>
                  <a:schemeClr val="tx1"/>
                </a:solidFill>
                <a:effectLst/>
              </a:rPr>
              <a:t>naquele ponto.</a:t>
            </a:r>
          </a:p>
          <a:p>
            <a:pPr lvl="1">
              <a:buFont typeface="Wingdings" panose="05000000000000000000" pitchFamily="2" charset="2"/>
              <a:buChar char="§"/>
            </a:pPr>
            <a:r>
              <a:rPr lang="pt-BR" dirty="0"/>
              <a:t>Portanto, </a:t>
            </a:r>
            <a:r>
              <a:rPr lang="pt-BR" b="1" i="1" dirty="0"/>
              <a:t>um vetor gradiente igual a 0 indica inclinação nula</a:t>
            </a:r>
            <a:r>
              <a:rPr lang="pt-BR" dirty="0"/>
              <a:t>.</a:t>
            </a:r>
          </a:p>
          <a:p>
            <a:pPr lvl="1">
              <a:buFont typeface="Wingdings" panose="05000000000000000000" pitchFamily="2" charset="2"/>
              <a:buChar char="§"/>
            </a:pPr>
            <a:r>
              <a:rPr lang="pt-BR" dirty="0"/>
              <a:t>Ou seja, </a:t>
            </a:r>
            <a:r>
              <a:rPr lang="pt-BR" b="1" i="1" dirty="0"/>
              <a:t>a função não varia mais em nenhuma direção</a:t>
            </a:r>
            <a:r>
              <a:rPr lang="pt-BR" dirty="0"/>
              <a:t>.</a:t>
            </a:r>
          </a:p>
          <a:p>
            <a:pPr lvl="1">
              <a:buFont typeface="Wingdings" panose="05000000000000000000" pitchFamily="2" charset="2"/>
              <a:buChar char="§"/>
            </a:pPr>
            <a:r>
              <a:rPr lang="pt-BR" b="0" i="0" dirty="0">
                <a:solidFill>
                  <a:schemeClr val="tx1"/>
                </a:solidFill>
                <a:effectLst/>
              </a:rPr>
              <a:t>Onde isso ocorre? Nos </a:t>
            </a:r>
            <a:r>
              <a:rPr lang="pt-BR" b="1" i="1" dirty="0">
                <a:solidFill>
                  <a:srgbClr val="00B050"/>
                </a:solidFill>
                <a:effectLst/>
              </a:rPr>
              <a:t>extremos da função</a:t>
            </a:r>
            <a:r>
              <a:rPr lang="pt-BR" b="0" i="0" dirty="0">
                <a:solidFill>
                  <a:schemeClr val="tx1"/>
                </a:solidFill>
                <a:effectLst/>
              </a:rPr>
              <a:t>, ou seja, em seus </a:t>
            </a:r>
            <a:r>
              <a:rPr lang="pt-BR" b="1" i="1" dirty="0">
                <a:solidFill>
                  <a:srgbClr val="00B050"/>
                </a:solidFill>
                <a:effectLst/>
              </a:rPr>
              <a:t>pontos de máximo e de mínimo</a:t>
            </a:r>
            <a:r>
              <a:rPr lang="pt-BR" b="0" i="0" dirty="0">
                <a:solidFill>
                  <a:schemeClr val="tx1"/>
                </a:solidFill>
                <a:effectLst/>
              </a:rPr>
              <a:t>.</a:t>
            </a:r>
          </a:p>
        </p:txBody>
      </p:sp>
      <p:pic>
        <p:nvPicPr>
          <p:cNvPr id="5" name="Imagem 4">
            <a:extLst>
              <a:ext uri="{FF2B5EF4-FFF2-40B4-BE49-F238E27FC236}">
                <a16:creationId xmlns:a16="http://schemas.microsoft.com/office/drawing/2014/main" id="{475C5C40-4A20-7C74-237C-B4CF3631FDC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652" b="50019"/>
          <a:stretch/>
        </p:blipFill>
        <p:spPr>
          <a:xfrm>
            <a:off x="164123" y="2655614"/>
            <a:ext cx="5044273" cy="2398707"/>
          </a:xfrm>
          <a:prstGeom prst="rect">
            <a:avLst/>
          </a:prstGeom>
        </p:spPr>
      </p:pic>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F5C2464B-C293-A447-4105-DD94AAC038BA}"/>
                  </a:ext>
                </a:extLst>
              </p:cNvPr>
              <p:cNvSpPr txBox="1"/>
              <p:nvPr/>
            </p:nvSpPr>
            <p:spPr>
              <a:xfrm>
                <a:off x="1406769" y="5260487"/>
                <a:ext cx="3135086" cy="954107"/>
              </a:xfrm>
              <a:prstGeom prst="rect">
                <a:avLst/>
              </a:prstGeom>
              <a:noFill/>
            </p:spPr>
            <p:txBody>
              <a:bodyPr wrap="square" rtlCol="0">
                <a:spAutoFit/>
              </a:bodyPr>
              <a:lstStyle/>
              <a:p>
                <a:pPr algn="ctr"/>
                <a:r>
                  <a:rPr lang="pt-BR" sz="1400" b="1" dirty="0"/>
                  <a:t>Obs</a:t>
                </a:r>
                <a:r>
                  <a:rPr lang="pt-BR" sz="1400" dirty="0"/>
                  <a:t>.: No caso da função ter apenas um argumento, </a:t>
                </a:r>
                <a14:m>
                  <m:oMath xmlns:m="http://schemas.openxmlformats.org/officeDocument/2006/math">
                    <m:r>
                      <a:rPr lang="pt-BR" sz="1400" b="0" i="1" smtClean="0">
                        <a:latin typeface="Cambria Math" panose="02040503050406030204" pitchFamily="18" charset="0"/>
                      </a:rPr>
                      <m:t>𝑓</m:t>
                    </m:r>
                    <m:r>
                      <a:rPr lang="pt-BR" sz="1400" b="0" i="1" smtClean="0">
                        <a:latin typeface="Cambria Math" panose="02040503050406030204" pitchFamily="18" charset="0"/>
                      </a:rPr>
                      <m:t>(</m:t>
                    </m:r>
                    <m:r>
                      <a:rPr lang="pt-BR" sz="1400" b="0" i="1" smtClean="0">
                        <a:latin typeface="Cambria Math" panose="02040503050406030204" pitchFamily="18" charset="0"/>
                      </a:rPr>
                      <m:t>𝑥</m:t>
                    </m:r>
                    <m:r>
                      <a:rPr lang="pt-BR" sz="1400" b="0" i="1" smtClean="0">
                        <a:latin typeface="Cambria Math" panose="02040503050406030204" pitchFamily="18" charset="0"/>
                      </a:rPr>
                      <m:t>)</m:t>
                    </m:r>
                  </m:oMath>
                </a14:m>
                <a:r>
                  <a:rPr lang="pt-BR" sz="1400" dirty="0"/>
                  <a:t>, o vetor gradiente dá a inclinação de uma </a:t>
                </a:r>
                <a:r>
                  <a:rPr lang="pt-BR" sz="1400" b="1" i="1" dirty="0">
                    <a:solidFill>
                      <a:srgbClr val="7030A0"/>
                    </a:solidFill>
                  </a:rPr>
                  <a:t>reta</a:t>
                </a:r>
                <a:r>
                  <a:rPr lang="pt-BR" sz="1400" dirty="0"/>
                  <a:t> tangente ao ponto onde o vetor é calculado.</a:t>
                </a:r>
              </a:p>
            </p:txBody>
          </p:sp>
        </mc:Choice>
        <mc:Fallback xmlns="">
          <p:sp>
            <p:nvSpPr>
              <p:cNvPr id="4" name="CaixaDeTexto 3">
                <a:extLst>
                  <a:ext uri="{FF2B5EF4-FFF2-40B4-BE49-F238E27FC236}">
                    <a16:creationId xmlns:a16="http://schemas.microsoft.com/office/drawing/2014/main" id="{F5C2464B-C293-A447-4105-DD94AAC038BA}"/>
                  </a:ext>
                </a:extLst>
              </p:cNvPr>
              <p:cNvSpPr txBox="1">
                <a:spLocks noRot="1" noChangeAspect="1" noMove="1" noResize="1" noEditPoints="1" noAdjustHandles="1" noChangeArrowheads="1" noChangeShapeType="1" noTextEdit="1"/>
              </p:cNvSpPr>
              <p:nvPr/>
            </p:nvSpPr>
            <p:spPr>
              <a:xfrm>
                <a:off x="1406769" y="5260487"/>
                <a:ext cx="3135086" cy="954107"/>
              </a:xfrm>
              <a:prstGeom prst="rect">
                <a:avLst/>
              </a:prstGeom>
              <a:blipFill>
                <a:blip r:embed="rId4"/>
                <a:stretch>
                  <a:fillRect t="-1282" r="-973" b="-5769"/>
                </a:stretch>
              </a:blipFill>
            </p:spPr>
            <p:txBody>
              <a:bodyPr/>
              <a:lstStyle/>
              <a:p>
                <a:r>
                  <a:rPr lang="pt-BR">
                    <a:noFill/>
                  </a:rPr>
                  <a:t> </a:t>
                </a:r>
              </a:p>
            </p:txBody>
          </p:sp>
        </mc:Fallback>
      </mc:AlternateContent>
    </p:spTree>
    <p:extLst>
      <p:ext uri="{BB962C8B-B14F-4D97-AF65-F5344CB8AC3E}">
        <p14:creationId xmlns:p14="http://schemas.microsoft.com/office/powerpoint/2010/main" val="2449246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EE0937-F834-88AD-E3E6-94886F7D8D32}"/>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047B17F-DE79-FCF4-4732-AC53E27E5744}"/>
                  </a:ext>
                </a:extLst>
              </p:cNvPr>
              <p:cNvSpPr>
                <a:spLocks noGrp="1"/>
              </p:cNvSpPr>
              <p:nvPr>
                <p:ph idx="1"/>
              </p:nvPr>
            </p:nvSpPr>
            <p:spPr>
              <a:xfrm>
                <a:off x="838199" y="1825625"/>
                <a:ext cx="11120919" cy="5032375"/>
              </a:xfrm>
            </p:spPr>
            <p:txBody>
              <a:bodyPr/>
              <a:lstStyle/>
              <a:p>
                <a:pPr marL="0" indent="0">
                  <a:buNone/>
                </a:pPr>
                <a:r>
                  <a:rPr lang="pt-BR" dirty="0"/>
                  <a:t>Fazendo</a:t>
                </a:r>
                <a:r>
                  <a:rPr lang="pt-BR" i="1" dirty="0">
                    <a:latin typeface="Cambria Math" panose="02040503050406030204" pitchFamily="18" charset="0"/>
                  </a:rPr>
                  <a:t> </a:t>
                </a:r>
                <a14:m>
                  <m:oMath xmlns:m="http://schemas.openxmlformats.org/officeDocument/2006/math">
                    <m:r>
                      <a:rPr lang="pt-BR" i="1" smtClean="0">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r>
                      <a:rPr lang="pt-BR" b="0" i="1" smtClean="0">
                        <a:latin typeface="Cambria Math" panose="02040503050406030204" pitchFamily="18" charset="0"/>
                      </a:rPr>
                      <m:t>𝑑</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endParaRPr lang="pt-BR"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 </m:t>
                      </m:r>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r>
                            <a:rPr lang="pt-BR" b="1" i="1" smtClean="0">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nary>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i="1" smtClean="0">
                              <a:latin typeface="Cambria Math" panose="02040503050406030204" pitchFamily="18" charset="0"/>
                            </a:rPr>
                          </m:ctrlPr>
                        </m:dPr>
                        <m:e>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0</m:t>
                              </m:r>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e>
                                </m:mr>
                                <m:mr>
                                  <m:e>
                                    <m:r>
                                      <a:rPr lang="pt-BR" i="1" smtClean="0">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e>
                                </m:mr>
                              </m:m>
                            </m:e>
                          </m:d>
                          <m:r>
                            <a:rPr lang="pt-BR" b="0" i="1" smtClean="0">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b="0" i="1" smtClean="0">
                                  <a:latin typeface="Cambria Math" panose="02040503050406030204" pitchFamily="18" charset="0"/>
                                </a:rPr>
                                <m:t>1</m:t>
                              </m:r>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b="0" i="1" smtClean="0">
                                            <a:latin typeface="Cambria Math" panose="02040503050406030204" pitchFamily="18" charset="0"/>
                                          </a:rPr>
                                          <m:t>1</m:t>
                                        </m:r>
                                      </m:e>
                                    </m:d>
                                  </m:e>
                                </m:mr>
                                <m:mr>
                                  <m:e>
                                    <m:r>
                                      <a:rPr lang="pt-BR"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b="0" i="1" smtClean="0">
                                            <a:latin typeface="Cambria Math" panose="02040503050406030204" pitchFamily="18" charset="0"/>
                                          </a:rPr>
                                          <m:t>1</m:t>
                                        </m:r>
                                      </m:e>
                                    </m:d>
                                  </m:e>
                                </m:mr>
                              </m:m>
                            </m:e>
                          </m:d>
                          <m:r>
                            <a:rPr lang="pt-BR" b="0" i="1" smtClean="0">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−1</m:t>
                              </m:r>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−1</m:t>
                                        </m:r>
                                      </m:e>
                                    </m:d>
                                  </m:e>
                                </m:mr>
                                <m:mr>
                                  <m:e>
                                    <m:r>
                                      <a:rPr lang="pt-BR"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−1</m:t>
                                        </m:r>
                                      </m:e>
                                    </m:d>
                                  </m:e>
                                </m:mr>
                              </m:m>
                            </m:e>
                          </m:d>
                        </m:e>
                      </m:d>
                      <m:r>
                        <a:rPr lang="pt-BR" b="0" i="1" smtClean="0">
                          <a:latin typeface="Cambria Math" panose="02040503050406030204" pitchFamily="18" charset="0"/>
                        </a:rPr>
                        <m:t>=</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i="1" smtClean="0">
                              <a:latin typeface="Cambria Math" panose="02040503050406030204" pitchFamily="18" charset="0"/>
                            </a:rPr>
                          </m:ctrlPr>
                        </m:dPr>
                        <m:e>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0</m:t>
                                            </m:r>
                                          </m:e>
                                        </m:d>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r>
                                      <a:rPr lang="pt-BR" b="0" i="1" smtClean="0">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1</m:t>
                                        </m:r>
                                      </m:e>
                                    </m:d>
                                    <m:r>
                                      <a:rPr lang="pt-BR" b="0" i="1" smtClean="0">
                                        <a:latin typeface="Cambria Math" panose="02040503050406030204" pitchFamily="18" charset="0"/>
                                      </a:rPr>
                                      <m:t>+</m:t>
                                    </m:r>
                                    <m:r>
                                      <a:rPr lang="pt-BR" i="1">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r>
                                  <m:e>
                                    <m:r>
                                      <a:rPr lang="pt-BR"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0</m:t>
                                            </m:r>
                                          </m:e>
                                        </m:d>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r>
                                      <a:rPr lang="pt-BR" b="0" i="1" smtClean="0">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1</m:t>
                                        </m:r>
                                      </m:e>
                                    </m:d>
                                    <m:r>
                                      <a:rPr lang="pt-BR" b="0" i="1" smtClean="0">
                                        <a:latin typeface="Cambria Math" panose="02040503050406030204" pitchFamily="18" charset="0"/>
                                      </a:rPr>
                                      <m:t>+</m:t>
                                    </m:r>
                                    <m:r>
                                      <a:rPr lang="pt-BR" i="1">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d>
                        </m:e>
                      </m:d>
                      <m:r>
                        <a:rPr lang="pt-BR" b="0" i="1" smtClean="0">
                          <a:latin typeface="Cambria Math" panose="02040503050406030204" pitchFamily="18" charset="0"/>
                        </a:rPr>
                        <m:t>.</m:t>
                      </m:r>
                    </m:oMath>
                  </m:oMathPara>
                </a14:m>
                <a:endParaRPr lang="pt-BR" dirty="0"/>
              </a:p>
              <a:p>
                <a:pPr marL="0" indent="0">
                  <a:buNone/>
                </a:pPr>
                <a:r>
                  <a:rPr lang="pt-BR" dirty="0"/>
                  <a:t>Notem que a equação acima é um </a:t>
                </a:r>
                <a:r>
                  <a:rPr lang="pt-BR" b="1" i="1" dirty="0"/>
                  <a:t>vetor coluna </a:t>
                </a:r>
                <a:r>
                  <a:rPr lang="pt-BR" dirty="0"/>
                  <a:t>com dimensão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+1×1</m:t>
                    </m:r>
                  </m:oMath>
                </a14:m>
                <a:r>
                  <a:rPr lang="pt-BR" dirty="0"/>
                  <a:t>.</a:t>
                </a:r>
              </a:p>
            </p:txBody>
          </p:sp>
        </mc:Choice>
        <mc:Fallback xmlns="">
          <p:sp>
            <p:nvSpPr>
              <p:cNvPr id="3" name="Espaço Reservado para Conteúdo 2">
                <a:extLst>
                  <a:ext uri="{FF2B5EF4-FFF2-40B4-BE49-F238E27FC236}">
                    <a16:creationId xmlns:a16="http://schemas.microsoft.com/office/drawing/2014/main" id="{B047B17F-DE79-FCF4-4732-AC53E27E5744}"/>
                  </a:ext>
                </a:extLst>
              </p:cNvPr>
              <p:cNvSpPr>
                <a:spLocks noGrp="1" noRot="1" noChangeAspect="1" noMove="1" noResize="1" noEditPoints="1" noAdjustHandles="1" noChangeArrowheads="1" noChangeShapeType="1" noTextEdit="1"/>
              </p:cNvSpPr>
              <p:nvPr>
                <p:ph idx="1"/>
              </p:nvPr>
            </p:nvSpPr>
            <p:spPr>
              <a:xfrm>
                <a:off x="838199" y="1825625"/>
                <a:ext cx="11120919" cy="5032375"/>
              </a:xfrm>
              <a:blipFill>
                <a:blip r:embed="rId2"/>
                <a:stretch>
                  <a:fillRect l="-1096" t="-1937"/>
                </a:stretch>
              </a:blipFill>
            </p:spPr>
            <p:txBody>
              <a:bodyPr/>
              <a:lstStyle/>
              <a:p>
                <a:r>
                  <a:rPr lang="pt-BR">
                    <a:noFill/>
                  </a:rPr>
                  <a:t> </a:t>
                </a:r>
              </a:p>
            </p:txBody>
          </p:sp>
        </mc:Fallback>
      </mc:AlternateContent>
    </p:spTree>
    <p:extLst>
      <p:ext uri="{BB962C8B-B14F-4D97-AF65-F5344CB8AC3E}">
        <p14:creationId xmlns:p14="http://schemas.microsoft.com/office/powerpoint/2010/main" val="2643264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9B9A54-37B4-8767-0F70-8AFDB27C5E5D}"/>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BD817CF-4D8D-9B30-5AB1-25FC1DC3EECD}"/>
                  </a:ext>
                </a:extLst>
              </p:cNvPr>
              <p:cNvSpPr>
                <a:spLocks noGrp="1"/>
              </p:cNvSpPr>
              <p:nvPr>
                <p:ph idx="1"/>
              </p:nvPr>
            </p:nvSpPr>
            <p:spPr>
              <a:xfrm>
                <a:off x="838199" y="1825624"/>
                <a:ext cx="11018179" cy="5032375"/>
              </a:xfrm>
            </p:spPr>
            <p:txBody>
              <a:bodyPr/>
              <a:lstStyle/>
              <a:p>
                <a:pPr marL="0" indent="0">
                  <a:buNone/>
                </a:pPr>
                <a:r>
                  <a:rPr lang="pt-BR" dirty="0"/>
                  <a:t>Podemos reescrever a equação (i.e., vetor) anterior como uma multiplicação matricial</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m:t>
                      </m:r>
                      <m:r>
                        <a:rPr lang="pt-BR">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b="1" i="1" smtClean="0">
                              <a:latin typeface="Cambria Math" panose="02040503050406030204" pitchFamily="18" charset="0"/>
                            </a:rPr>
                          </m:ctrlPr>
                        </m:dPr>
                        <m:e>
                          <m:m>
                            <m:mPr>
                              <m:mcs>
                                <m:mc>
                                  <m:mcPr>
                                    <m:count m:val="3"/>
                                    <m:mcJc m:val="center"/>
                                  </m:mcPr>
                                </m:mc>
                              </m:mcs>
                              <m:ctrlPr>
                                <a:rPr lang="pt-BR" b="1" i="1" smtClean="0">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b="0" i="1" smtClean="0">
                                        <a:latin typeface="Cambria Math" panose="02040503050406030204" pitchFamily="18" charset="0"/>
                                      </a:rPr>
                                      <m:t>1</m:t>
                                    </m:r>
                                  </m:e>
                                </m:d>
                              </m:e>
                              <m:e>
                                <m:m>
                                  <m:mPr>
                                    <m:mcs>
                                      <m:mc>
                                        <m:mcPr>
                                          <m:count m:val="2"/>
                                          <m:mcJc m:val="center"/>
                                        </m:mcPr>
                                      </m:mc>
                                    </m:mcs>
                                    <m:ctrlPr>
                                      <a:rPr lang="pt-BR" b="1" i="1" smtClean="0">
                                        <a:latin typeface="Cambria Math" panose="02040503050406030204" pitchFamily="18" charset="0"/>
                                      </a:rPr>
                                    </m:ctrlPr>
                                  </m:mPr>
                                  <m:mr>
                                    <m:e>
                                      <m:r>
                                        <m:rPr>
                                          <m:brk m:alnAt="7"/>
                                        </m:rPr>
                                        <a:rPr lang="pt-BR" b="1" i="1" smtClean="0">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−1</m:t>
                                          </m:r>
                                        </m:e>
                                      </m:d>
                                    </m:e>
                                  </m:mr>
                                </m:m>
                              </m:e>
                            </m:mr>
                            <m:mr>
                              <m:e>
                                <m:r>
                                  <a:rPr lang="pt-BR" b="1" i="1" smtClean="0">
                                    <a:latin typeface="Cambria Math" panose="02040503050406030204" pitchFamily="18" charset="0"/>
                                  </a:rPr>
                                  <m:t>⋮</m:t>
                                </m:r>
                              </m:e>
                              <m:e>
                                <m:r>
                                  <a:rPr lang="pt-BR" b="1" i="1">
                                    <a:latin typeface="Cambria Math" panose="02040503050406030204" pitchFamily="18" charset="0"/>
                                  </a:rPr>
                                  <m:t>⋮</m:t>
                                </m:r>
                              </m:e>
                              <m:e>
                                <m:r>
                                  <a:rPr lang="pt-BR" b="1"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1</m:t>
                                    </m:r>
                                  </m:e>
                                </m:d>
                              </m:e>
                              <m:e>
                                <m:m>
                                  <m:mPr>
                                    <m:mcs>
                                      <m:mc>
                                        <m:mcPr>
                                          <m:count m:val="2"/>
                                          <m:mcJc m:val="center"/>
                                        </m:mcPr>
                                      </m:mc>
                                    </m:mcs>
                                    <m:ctrlPr>
                                      <a:rPr lang="pt-BR" b="1" i="1" smtClean="0">
                                        <a:latin typeface="Cambria Math" panose="02040503050406030204" pitchFamily="18" charset="0"/>
                                      </a:rPr>
                                    </m:ctrlPr>
                                  </m:mPr>
                                  <m:mr>
                                    <m:e>
                                      <m:r>
                                        <m:rPr>
                                          <m:brk m:alnAt="7"/>
                                        </m:rPr>
                                        <a:rPr lang="pt-BR" b="1" i="1" smtClean="0">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d>
                        <m:dPr>
                          <m:begChr m:val="["/>
                          <m:endChr m:val="]"/>
                          <m:ctrlPr>
                            <a:rPr lang="pt-BR" b="1" i="1" smtClean="0">
                              <a:latin typeface="Cambria Math" panose="02040503050406030204" pitchFamily="18" charset="0"/>
                            </a:rPr>
                          </m:ctrlPr>
                        </m:dPr>
                        <m:e>
                          <m:m>
                            <m:mPr>
                              <m:mcs>
                                <m:mc>
                                  <m:mcPr>
                                    <m:count m:val="1"/>
                                    <m:mcJc m:val="center"/>
                                  </m:mcPr>
                                </m:mc>
                              </m:mcs>
                              <m:ctrlPr>
                                <a:rPr lang="pt-BR" b="1" i="1" smtClean="0">
                                  <a:latin typeface="Cambria Math" panose="02040503050406030204" pitchFamily="18" charset="0"/>
                                </a:rPr>
                              </m:ctrlPr>
                            </m:mPr>
                            <m:mr>
                              <m:e>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0</m:t>
                                    </m:r>
                                  </m:e>
                                </m:d>
                              </m:e>
                            </m:mr>
                            <m:mr>
                              <m:e>
                                <m:r>
                                  <a:rPr lang="pt-BR" i="1">
                                    <a:latin typeface="Cambria Math" panose="02040503050406030204" pitchFamily="18" charset="0"/>
                                  </a:rPr>
                                  <m:t>𝑑</m:t>
                                </m:r>
                                <m:d>
                                  <m:dPr>
                                    <m:ctrlPr>
                                      <a:rPr lang="pt-BR" i="1">
                                        <a:latin typeface="Cambria Math" panose="02040503050406030204" pitchFamily="18" charset="0"/>
                                      </a:rPr>
                                    </m:ctrlPr>
                                  </m:dPr>
                                  <m:e>
                                    <m:r>
                                      <a:rPr lang="pt-BR" b="0" i="1" smtClean="0">
                                        <a:latin typeface="Cambria Math" panose="02040503050406030204" pitchFamily="18" charset="0"/>
                                      </a:rPr>
                                      <m:t>1</m:t>
                                    </m:r>
                                  </m:e>
                                </m:d>
                              </m:e>
                            </m:mr>
                            <m:mr>
                              <m:e>
                                <m:m>
                                  <m:mPr>
                                    <m:mcs>
                                      <m:mc>
                                        <m:mcPr>
                                          <m:count m:val="1"/>
                                          <m:mcJc m:val="center"/>
                                        </m:mcPr>
                                      </m:mc>
                                    </m:mcs>
                                    <m:ctrlPr>
                                      <a:rPr lang="pt-BR" b="1" i="1" smtClean="0">
                                        <a:latin typeface="Cambria Math" panose="02040503050406030204" pitchFamily="18" charset="0"/>
                                      </a:rPr>
                                    </m:ctrlPr>
                                  </m:mPr>
                                  <m:mr>
                                    <m:e>
                                      <m:r>
                                        <m:rPr>
                                          <m:brk m:alnAt="7"/>
                                        </m:rPr>
                                        <a:rPr lang="pt-BR" b="1" i="1" smtClean="0">
                                          <a:latin typeface="Cambria Math" panose="02040503050406030204" pitchFamily="18" charset="0"/>
                                        </a:rPr>
                                        <m:t>⋮</m:t>
                                      </m:r>
                                    </m:e>
                                  </m:mr>
                                  <m:mr>
                                    <m:e>
                                      <m:r>
                                        <a:rPr lang="pt-BR" i="1">
                                          <a:latin typeface="Cambria Math" panose="02040503050406030204" pitchFamily="18" charset="0"/>
                                        </a:rPr>
                                        <m:t>𝑑</m:t>
                                      </m:r>
                                      <m:d>
                                        <m:dPr>
                                          <m:ctrlPr>
                                            <a:rPr lang="pt-BR" i="1">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−1</m:t>
                                          </m:r>
                                        </m:e>
                                      </m:d>
                                    </m:e>
                                  </m:mr>
                                </m:m>
                              </m:e>
                            </m:mr>
                          </m:m>
                        </m:e>
                      </m:d>
                    </m:oMath>
                  </m:oMathPara>
                </a14:m>
                <a:endParaRPr lang="pt-BR" dirty="0"/>
              </a:p>
              <a:p>
                <a:pPr marL="0" indent="0">
                  <a:buNone/>
                </a:pPr>
                <a:r>
                  <a:rPr lang="pt-BR" dirty="0"/>
                  <a:t>Percebam que temos a multiplicação de uma matriz com dimensão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𝑁</m:t>
                    </m:r>
                  </m:oMath>
                </a14:m>
                <a:r>
                  <a:rPr lang="pt-BR" dirty="0"/>
                  <a:t> por um vetor coluna de dimensão </a:t>
                </a:r>
                <a14:m>
                  <m:oMath xmlns:m="http://schemas.openxmlformats.org/officeDocument/2006/math">
                    <m:r>
                      <a:rPr lang="pt-BR" b="0" i="1" smtClean="0">
                        <a:latin typeface="Cambria Math" panose="02040503050406030204" pitchFamily="18" charset="0"/>
                      </a:rPr>
                      <m:t>𝑁</m:t>
                    </m:r>
                    <m:r>
                      <a:rPr lang="pt-BR" b="0" i="1" smtClean="0">
                        <a:latin typeface="Cambria Math" panose="02040503050406030204" pitchFamily="18" charset="0"/>
                        <a:ea typeface="Cambria Math" panose="02040503050406030204" pitchFamily="18" charset="0"/>
                      </a:rPr>
                      <m:t>×1</m:t>
                    </m:r>
                  </m:oMath>
                </a14:m>
                <a:r>
                  <a:rPr lang="pt-BR" dirty="0"/>
                  <a:t>.</a:t>
                </a:r>
              </a:p>
              <a:p>
                <a:pPr marL="0" indent="0">
                  <a:buNone/>
                </a:pPr>
                <a:r>
                  <a:rPr lang="pt-BR" dirty="0"/>
                  <a:t>A matriz contém em cada linha todos os valores de </a:t>
                </a:r>
                <a14:m>
                  <m:oMath xmlns:m="http://schemas.openxmlformats.org/officeDocument/2006/math">
                    <m:r>
                      <a:rPr lang="pt-BR" b="0" i="1" smtClean="0">
                        <a:latin typeface="Cambria Math" panose="02040503050406030204" pitchFamily="18" charset="0"/>
                      </a:rPr>
                      <m:t>𝑛</m:t>
                    </m:r>
                    <m:r>
                      <a:rPr lang="pt-BR" b="0" i="1" smtClean="0">
                        <a:latin typeface="Cambria Math" panose="02040503050406030204" pitchFamily="18" charset="0"/>
                      </a:rPr>
                      <m:t>=0</m:t>
                    </m:r>
                  </m:oMath>
                </a14:m>
                <a:r>
                  <a:rPr lang="pt-BR" dirty="0"/>
                  <a:t> a </a:t>
                </a:r>
                <a14:m>
                  <m:oMath xmlns:m="http://schemas.openxmlformats.org/officeDocument/2006/math">
                    <m:r>
                      <a:rPr lang="pt-BR" b="0" i="1" smtClean="0">
                        <a:latin typeface="Cambria Math" panose="02040503050406030204" pitchFamily="18" charset="0"/>
                      </a:rPr>
                      <m:t>𝑛</m:t>
                    </m:r>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oMath>
                </a14:m>
                <a:r>
                  <a:rPr lang="pt-BR" dirty="0"/>
                  <a:t> de um </a:t>
                </a:r>
                <a:r>
                  <a:rPr lang="pt-BR" b="1" i="1" dirty="0"/>
                  <a:t>único</a:t>
                </a:r>
                <a:r>
                  <a:rPr lang="pt-BR" dirty="0"/>
                  <a:t> atributo.</a:t>
                </a:r>
              </a:p>
              <a:p>
                <a:pPr marL="0" indent="0">
                  <a:buNone/>
                </a:pPr>
                <a:r>
                  <a:rPr lang="pt-BR" dirty="0"/>
                  <a:t>O vetor contém em cada linha a diferença </a:t>
                </a:r>
                <a14:m>
                  <m:oMath xmlns:m="http://schemas.openxmlformats.org/officeDocument/2006/math">
                    <m:r>
                      <a:rPr lang="pt-BR" b="0" i="1" smtClean="0">
                        <a:latin typeface="Cambria Math" panose="02040503050406030204" pitchFamily="18" charset="0"/>
                      </a:rPr>
                      <m:t>𝑑</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0" smtClean="0">
                        <a:latin typeface="Cambria Math" panose="02040503050406030204" pitchFamily="18" charset="0"/>
                      </a:rPr>
                      <m:t>=</m:t>
                    </m:r>
                    <m:r>
                      <a:rPr lang="pt-BR" i="1" smtClean="0">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para </a:t>
                </a:r>
                <a14:m>
                  <m:oMath xmlns:m="http://schemas.openxmlformats.org/officeDocument/2006/math">
                    <m:r>
                      <a:rPr lang="pt-BR" i="1">
                        <a:latin typeface="Cambria Math" panose="02040503050406030204" pitchFamily="18" charset="0"/>
                      </a:rPr>
                      <m:t>𝑛</m:t>
                    </m:r>
                    <m:r>
                      <a:rPr lang="pt-BR" i="1">
                        <a:latin typeface="Cambria Math" panose="02040503050406030204" pitchFamily="18" charset="0"/>
                      </a:rPr>
                      <m:t>=0</m:t>
                    </m:r>
                  </m:oMath>
                </a14:m>
                <a:r>
                  <a:rPr lang="pt-BR" dirty="0"/>
                  <a:t> até </a:t>
                </a:r>
                <a14:m>
                  <m:oMath xmlns:m="http://schemas.openxmlformats.org/officeDocument/2006/math">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oMath>
                </a14:m>
                <a:r>
                  <a:rPr lang="pt-BR" dirty="0"/>
                  <a:t>.</a:t>
                </a:r>
              </a:p>
            </p:txBody>
          </p:sp>
        </mc:Choice>
        <mc:Fallback xmlns="">
          <p:sp>
            <p:nvSpPr>
              <p:cNvPr id="3" name="Espaço Reservado para Conteúdo 2">
                <a:extLst>
                  <a:ext uri="{FF2B5EF4-FFF2-40B4-BE49-F238E27FC236}">
                    <a16:creationId xmlns:a16="http://schemas.microsoft.com/office/drawing/2014/main" id="{7BD817CF-4D8D-9B30-5AB1-25FC1DC3EECD}"/>
                  </a:ext>
                </a:extLst>
              </p:cNvPr>
              <p:cNvSpPr>
                <a:spLocks noGrp="1" noRot="1" noChangeAspect="1" noMove="1" noResize="1" noEditPoints="1" noAdjustHandles="1" noChangeArrowheads="1" noChangeShapeType="1" noTextEdit="1"/>
              </p:cNvSpPr>
              <p:nvPr>
                <p:ph idx="1"/>
              </p:nvPr>
            </p:nvSpPr>
            <p:spPr>
              <a:xfrm>
                <a:off x="838199" y="1825624"/>
                <a:ext cx="11018179" cy="5032375"/>
              </a:xfrm>
              <a:blipFill>
                <a:blip r:embed="rId2"/>
                <a:stretch>
                  <a:fillRect l="-1106" t="-1937" b="-3269"/>
                </a:stretch>
              </a:blipFill>
            </p:spPr>
            <p:txBody>
              <a:bodyPr/>
              <a:lstStyle/>
              <a:p>
                <a:r>
                  <a:rPr lang="pt-BR">
                    <a:noFill/>
                  </a:rPr>
                  <a:t> </a:t>
                </a:r>
              </a:p>
            </p:txBody>
          </p:sp>
        </mc:Fallback>
      </mc:AlternateContent>
    </p:spTree>
    <p:extLst>
      <p:ext uri="{BB962C8B-B14F-4D97-AF65-F5344CB8AC3E}">
        <p14:creationId xmlns:p14="http://schemas.microsoft.com/office/powerpoint/2010/main" val="1899269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8B7C6E-B23A-A079-E0B3-7110FA21C782}"/>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1955E10-4B16-2D29-24BC-850FAB262AA9}"/>
                  </a:ext>
                </a:extLst>
              </p:cNvPr>
              <p:cNvSpPr>
                <a:spLocks noGrp="1"/>
              </p:cNvSpPr>
              <p:nvPr>
                <p:ph idx="1"/>
              </p:nvPr>
            </p:nvSpPr>
            <p:spPr>
              <a:xfrm>
                <a:off x="838199" y="1825624"/>
                <a:ext cx="11100371" cy="5032375"/>
              </a:xfrm>
            </p:spPr>
            <p:txBody>
              <a:bodyPr>
                <a:normAutofit/>
              </a:bodyPr>
              <a:lstStyle/>
              <a:p>
                <a:pPr marL="0" indent="0">
                  <a:buNone/>
                </a:pPr>
                <a:r>
                  <a:rPr lang="pt-BR" dirty="0"/>
                  <a:t>Se definirmos uma matriz que contém todos os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 </m:t>
                    </m:r>
                  </m:oMath>
                </a14:m>
                <a:r>
                  <a:rPr lang="pt-BR" dirty="0"/>
                  <a:t>exemplos de todos os </a:t>
                </a:r>
                <a14:m>
                  <m:oMath xmlns:m="http://schemas.openxmlformats.org/officeDocument/2006/math">
                    <m:r>
                      <a:rPr lang="pt-BR" i="1">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 </m:t>
                    </m:r>
                  </m:oMath>
                </a14:m>
                <a:r>
                  <a:rPr lang="pt-BR" dirty="0"/>
                  <a:t>atributos e que tem dimensão </a:t>
                </a:r>
                <a14:m>
                  <m:oMath xmlns:m="http://schemas.openxmlformats.org/officeDocument/2006/math">
                    <m:r>
                      <a:rPr lang="pt-BR" b="0" i="1" smtClean="0">
                        <a:latin typeface="Cambria Math" panose="02040503050406030204" pitchFamily="18" charset="0"/>
                      </a:rPr>
                      <m:t>𝑁</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m:t>
                    </m:r>
                  </m:oMath>
                </a14:m>
                <a:endParaRPr lang="pt-BR" dirty="0"/>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3"/>
                                    <m:mcJc m:val="center"/>
                                  </m:mcPr>
                                </m:mc>
                              </m:mcs>
                              <m:ctrlPr>
                                <a:rPr lang="pt-BR" b="1" i="1" smtClean="0">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e>
                              <m:e>
                                <m:r>
                                  <m:rPr>
                                    <m:brk m:alnAt="7"/>
                                  </m:rP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1</m:t>
                                    </m:r>
                                  </m:e>
                                </m:d>
                              </m:e>
                              <m:e>
                                <m:r>
                                  <m:rPr>
                                    <m:brk m:alnAt="7"/>
                                  </m:rP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b="0" i="1" smtClean="0">
                                        <a:latin typeface="Cambria Math" panose="02040503050406030204" pitchFamily="18" charset="0"/>
                                      </a:rPr>
                                      <m:t>1</m:t>
                                    </m:r>
                                  </m:e>
                                </m:d>
                              </m:e>
                            </m:mr>
                            <m:mr>
                              <m:e>
                                <m:m>
                                  <m:mPr>
                                    <m:mcs>
                                      <m:mc>
                                        <m:mcPr>
                                          <m:count m:val="1"/>
                                          <m:mcJc m:val="center"/>
                                        </m:mcPr>
                                      </m:mc>
                                    </m:mcs>
                                    <m:ctrlPr>
                                      <a:rPr lang="pt-BR" b="1" i="1" smtClean="0">
                                        <a:latin typeface="Cambria Math" panose="02040503050406030204" pitchFamily="18" charset="0"/>
                                      </a:rPr>
                                    </m:ctrlPr>
                                  </m:mPr>
                                  <m:mr>
                                    <m:e>
                                      <m:r>
                                        <m:rPr>
                                          <m:brk m:alnAt="7"/>
                                        </m:rPr>
                                        <a:rPr lang="pt-BR" b="1" i="1" smtClean="0">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e>
                                <m:r>
                                  <m:rPr>
                                    <m:brk m:alnAt="7"/>
                                  </m:rPr>
                                  <a:rPr lang="pt-BR" b="1" i="1">
                                    <a:latin typeface="Cambria Math" panose="02040503050406030204" pitchFamily="18" charset="0"/>
                                  </a:rPr>
                                  <m:t>⋯</m:t>
                                </m:r>
                              </m:e>
                              <m:e>
                                <m:m>
                                  <m:mPr>
                                    <m:mcs>
                                      <m:mc>
                                        <m:mcPr>
                                          <m:count m:val="1"/>
                                          <m:mcJc m:val="center"/>
                                        </m:mcPr>
                                      </m:mc>
                                    </m:mcs>
                                    <m:ctrlPr>
                                      <a:rPr lang="pt-BR" i="1" smtClean="0">
                                        <a:latin typeface="Cambria Math" panose="02040503050406030204" pitchFamily="18" charset="0"/>
                                      </a:rPr>
                                    </m:ctrlPr>
                                  </m:mPr>
                                  <m:mr>
                                    <m:e>
                                      <m:r>
                                        <m:rPr>
                                          <m:brk m:alnAt="7"/>
                                        </m:rPr>
                                        <a:rPr lang="pt-BR" b="1"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r>
                        <a:rPr lang="pt-BR" b="1" i="1" smtClean="0">
                          <a:latin typeface="Cambria Math" panose="02040503050406030204" pitchFamily="18" charset="0"/>
                        </a:rPr>
                        <m:t>,</m:t>
                      </m:r>
                    </m:oMath>
                  </m:oMathPara>
                </a14:m>
                <a:endParaRPr lang="pt-BR" dirty="0"/>
              </a:p>
              <a:p>
                <a:pPr marL="0" indent="0">
                  <a:buNone/>
                </a:pPr>
                <a:r>
                  <a:rPr lang="pt-BR" dirty="0"/>
                  <a:t>e dois vetores coluna com dimensões </a:t>
                </a:r>
                <a14:m>
                  <m:oMath xmlns:m="http://schemas.openxmlformats.org/officeDocument/2006/math">
                    <m:r>
                      <a:rPr lang="pt-BR" b="0" i="1" smtClean="0">
                        <a:latin typeface="Cambria Math" panose="02040503050406030204" pitchFamily="18" charset="0"/>
                      </a:rPr>
                      <m:t>𝑁</m:t>
                    </m:r>
                    <m:r>
                      <a:rPr lang="pt-BR" b="0" i="1" smtClean="0">
                        <a:latin typeface="Cambria Math" panose="02040503050406030204" pitchFamily="18" charset="0"/>
                      </a:rPr>
                      <m:t>×1</m:t>
                    </m:r>
                  </m:oMath>
                </a14:m>
                <a:r>
                  <a:rPr lang="pt-BR" dirty="0"/>
                  <a:t> contendo todos os valores esperados (i.e., rótulos) e todos os valores preditos</a:t>
                </a:r>
              </a:p>
              <a:p>
                <a:pPr marL="0" indent="0" algn="ctr">
                  <a:buNone/>
                </a:pPr>
                <a14:m>
                  <m:oMath xmlns:m="http://schemas.openxmlformats.org/officeDocument/2006/math">
                    <m:r>
                      <a:rPr lang="pt-BR" b="1" i="1" smtClean="0">
                        <a:latin typeface="Cambria Math" panose="02040503050406030204" pitchFamily="18" charset="0"/>
                      </a:rPr>
                      <m:t>𝒚</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𝑦</m:t>
                              </m:r>
                              <m:r>
                                <a:rPr lang="pt-BR" b="0" i="1" smtClean="0">
                                  <a:latin typeface="Cambria Math" panose="02040503050406030204" pitchFamily="18" charset="0"/>
                                </a:rPr>
                                <m:t>(0)</m:t>
                              </m:r>
                            </m:e>
                          </m:mr>
                          <m:mr>
                            <m:e>
                              <m:r>
                                <a:rPr lang="pt-BR" b="0" i="1" smtClean="0">
                                  <a:latin typeface="Cambria Math" panose="02040503050406030204" pitchFamily="18" charset="0"/>
                                </a:rPr>
                                <m:t>⋮</m:t>
                              </m:r>
                            </m:e>
                          </m:mr>
                          <m:mr>
                            <m:e>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e>
                          </m:mr>
                        </m:m>
                      </m:e>
                    </m:d>
                  </m:oMath>
                </a14:m>
                <a:r>
                  <a:rPr lang="pt-BR" dirty="0"/>
                  <a:t>         e         </a:t>
                </a:r>
                <a14:m>
                  <m:oMath xmlns:m="http://schemas.openxmlformats.org/officeDocument/2006/math">
                    <m:acc>
                      <m:accPr>
                        <m:chr m:val="̂"/>
                        <m:ctrlPr>
                          <a:rPr lang="pt-BR" i="1" smtClean="0">
                            <a:latin typeface="Cambria Math" panose="02040503050406030204" pitchFamily="18" charset="0"/>
                          </a:rPr>
                        </m:ctrlPr>
                      </m:accPr>
                      <m:e>
                        <m:r>
                          <a:rPr lang="pt-BR" b="1" i="1" smtClean="0">
                            <a:latin typeface="Cambria Math" panose="02040503050406030204" pitchFamily="18" charset="0"/>
                          </a:rPr>
                          <m:t>𝒚</m:t>
                        </m:r>
                      </m:e>
                    </m:acc>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(0)</m:t>
                              </m:r>
                            </m:e>
                          </m:mr>
                          <m:mr>
                            <m:e>
                              <m:r>
                                <a:rPr lang="pt-BR" i="1">
                                  <a:latin typeface="Cambria Math" panose="02040503050406030204" pitchFamily="18" charset="0"/>
                                </a:rPr>
                                <m:t>⋮</m:t>
                              </m:r>
                            </m:e>
                          </m:mr>
                          <m:m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e>
                          </m:mr>
                        </m:m>
                      </m:e>
                    </m:d>
                  </m:oMath>
                </a14:m>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61955E10-4B16-2D29-24BC-850FAB262AA9}"/>
                  </a:ext>
                </a:extLst>
              </p:cNvPr>
              <p:cNvSpPr>
                <a:spLocks noGrp="1" noRot="1" noChangeAspect="1" noMove="1" noResize="1" noEditPoints="1" noAdjustHandles="1" noChangeArrowheads="1" noChangeShapeType="1" noTextEdit="1"/>
              </p:cNvSpPr>
              <p:nvPr>
                <p:ph idx="1"/>
              </p:nvPr>
            </p:nvSpPr>
            <p:spPr>
              <a:xfrm>
                <a:off x="838199" y="1825624"/>
                <a:ext cx="11100371" cy="5032375"/>
              </a:xfrm>
              <a:blipFill>
                <a:blip r:embed="rId2"/>
                <a:stretch>
                  <a:fillRect l="-1098" t="-1937"/>
                </a:stretch>
              </a:blipFill>
            </p:spPr>
            <p:txBody>
              <a:bodyPr/>
              <a:lstStyle/>
              <a:p>
                <a:r>
                  <a:rPr lang="pt-BR">
                    <a:noFill/>
                  </a:rPr>
                  <a:t> </a:t>
                </a:r>
              </a:p>
            </p:txBody>
          </p:sp>
        </mc:Fallback>
      </mc:AlternateContent>
    </p:spTree>
    <p:extLst>
      <p:ext uri="{BB962C8B-B14F-4D97-AF65-F5344CB8AC3E}">
        <p14:creationId xmlns:p14="http://schemas.microsoft.com/office/powerpoint/2010/main" val="22027198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6E48CD-5975-9166-CE39-4E765E641534}"/>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B6FE6F4-46A6-5D0C-B281-F2FF9F531349}"/>
                  </a:ext>
                </a:extLst>
              </p:cNvPr>
              <p:cNvSpPr>
                <a:spLocks noGrp="1"/>
              </p:cNvSpPr>
              <p:nvPr>
                <p:ph idx="1"/>
              </p:nvPr>
            </p:nvSpPr>
            <p:spPr>
              <a:xfrm>
                <a:off x="838199" y="1825624"/>
                <a:ext cx="11244209" cy="5032375"/>
              </a:xfrm>
            </p:spPr>
            <p:txBody>
              <a:bodyPr>
                <a:normAutofit lnSpcReduction="10000"/>
              </a:bodyPr>
              <a:lstStyle/>
              <a:p>
                <a:pPr marL="0" indent="0">
                  <a:buNone/>
                </a:pPr>
                <a:r>
                  <a:rPr lang="pt-BR" dirty="0"/>
                  <a:t>Usando a matriz e os vetores definidos no slide anterior, podemos reescrever o vetor gradiente como</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0" i="0" smtClean="0">
                          <a:latin typeface="Cambria Math" panose="02040503050406030204" pitchFamily="18" charset="0"/>
                        </a:rPr>
                        <m:t>=</m:t>
                      </m:r>
                      <m:r>
                        <a:rPr lang="pt-BR">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1</m:t>
                                    </m:r>
                                  </m:e>
                                </m:d>
                              </m:e>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r>
                              <m:e>
                                <m:r>
                                  <a:rPr lang="pt-BR" b="1" i="1">
                                    <a:latin typeface="Cambria Math" panose="02040503050406030204" pitchFamily="18" charset="0"/>
                                  </a:rPr>
                                  <m:t>⋮</m:t>
                                </m:r>
                              </m:e>
                              <m:e>
                                <m:r>
                                  <a:rPr lang="pt-BR" b="1" i="1">
                                    <a:latin typeface="Cambria Math" panose="02040503050406030204" pitchFamily="18" charset="0"/>
                                  </a:rPr>
                                  <m:t>⋮</m:t>
                                </m:r>
                              </m:e>
                              <m:e>
                                <m:r>
                                  <a:rPr lang="pt-BR" b="1"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1</m:t>
                                    </m:r>
                                  </m:e>
                                </m:d>
                              </m:e>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d>
                        <m:dPr>
                          <m:ctrlPr>
                            <a:rPr lang="pt-BR" b="1" i="1" smtClean="0">
                              <a:latin typeface="Cambria Math" panose="02040503050406030204" pitchFamily="18" charset="0"/>
                            </a:rPr>
                          </m:ctrlPr>
                        </m:dPr>
                        <m:e>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m:rPr>
                                        <m:brk m:alnAt="7"/>
                                      </m:rP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0</m:t>
                                        </m:r>
                                      </m:e>
                                    </m:d>
                                  </m:e>
                                </m:mr>
                                <m:m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1</m:t>
                                        </m:r>
                                      </m:e>
                                    </m:d>
                                  </m:e>
                                </m:mr>
                                <m:mr>
                                  <m:e>
                                    <m:m>
                                      <m:mPr>
                                        <m:mcs>
                                          <m:mc>
                                            <m:mcPr>
                                              <m:count m:val="1"/>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mr>
                                      <m:m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r>
                            <a:rPr lang="pt-BR" b="1" i="1" smtClean="0">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acc>
                                      <m:accPr>
                                        <m:chr m:val="̂"/>
                                        <m:ctrlPr>
                                          <a:rPr lang="pt-BR" b="1"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0</m:t>
                                        </m:r>
                                      </m:e>
                                    </m:d>
                                  </m:e>
                                </m:mr>
                                <m:mr>
                                  <m:e>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1</m:t>
                                        </m:r>
                                      </m:e>
                                    </m:d>
                                  </m:e>
                                </m:mr>
                                <m:mr>
                                  <m:e>
                                    <m:m>
                                      <m:mPr>
                                        <m:mcs>
                                          <m:mc>
                                            <m:mcPr>
                                              <m:count m:val="1"/>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mr>
                                      <m:mr>
                                        <m:e>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e>
                      </m:d>
                    </m:oMath>
                  </m:oMathPara>
                </a14:m>
                <a:endParaRPr lang="pt-BR"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r>
                            <a:rPr lang="pt-BR" b="1" i="1">
                              <a:latin typeface="Cambria Math" panose="02040503050406030204" pitchFamily="18" charset="0"/>
                            </a:rPr>
                            <m:t>𝑿</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b="1" i="1">
                                  <a:latin typeface="Cambria Math" panose="02040503050406030204" pitchFamily="18" charset="0"/>
                                </a:rPr>
                                <m:t>𝒚</m:t>
                              </m:r>
                            </m:e>
                          </m:acc>
                        </m:e>
                      </m:d>
                    </m:oMath>
                  </m:oMathPara>
                </a14:m>
                <a:endParaRPr lang="pt-BR" dirty="0"/>
              </a:p>
              <a:p>
                <a:pPr marL="0" indent="0">
                  <a:buNone/>
                </a:pPr>
                <a:r>
                  <a:rPr lang="pt-BR" dirty="0"/>
                  <a:t>O resultado da multiplicação matricial acima continua resultando em um</a:t>
                </a:r>
                <a:r>
                  <a:rPr lang="pt-BR" b="1" i="1" dirty="0"/>
                  <a:t> vetor coluna </a:t>
                </a:r>
                <a:r>
                  <a:rPr lang="pt-BR" dirty="0"/>
                  <a:t>com dimensão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+1×1</m:t>
                    </m:r>
                  </m:oMath>
                </a14:m>
                <a:r>
                  <a:rPr lang="pt-BR" dirty="0"/>
                  <a:t>, ou seja, </a:t>
                </a:r>
                <a14:m>
                  <m:oMath xmlns:m="http://schemas.openxmlformats.org/officeDocument/2006/math">
                    <m:d>
                      <m:dPr>
                        <m:ctrlPr>
                          <a:rPr lang="pt-BR" b="0" i="1" smtClean="0">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𝐾</m:t>
                        </m:r>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𝑁</m:t>
                        </m:r>
                      </m:e>
                    </m:d>
                    <m:r>
                      <a:rPr lang="pt-BR" b="0" i="1" smtClean="0">
                        <a:latin typeface="Cambria Math" panose="02040503050406030204" pitchFamily="18" charset="0"/>
                        <a:ea typeface="Cambria Math" panose="02040503050406030204" pitchFamily="18" charset="0"/>
                      </a:rPr>
                      <m:t>×</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𝑁</m:t>
                        </m:r>
                        <m:r>
                          <a:rPr lang="pt-BR" b="0" i="1" smtClean="0">
                            <a:latin typeface="Cambria Math" panose="02040503050406030204" pitchFamily="18" charset="0"/>
                            <a:ea typeface="Cambria Math" panose="02040503050406030204" pitchFamily="18" charset="0"/>
                          </a:rPr>
                          <m:t>×1</m:t>
                        </m:r>
                      </m:e>
                    </m:d>
                    <m:r>
                      <a:rPr lang="pt-BR" b="0" i="0"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a:t>
                </a:r>
              </a:p>
            </p:txBody>
          </p:sp>
        </mc:Choice>
        <mc:Fallback xmlns="">
          <p:sp>
            <p:nvSpPr>
              <p:cNvPr id="3" name="Espaço Reservado para Conteúdo 2">
                <a:extLst>
                  <a:ext uri="{FF2B5EF4-FFF2-40B4-BE49-F238E27FC236}">
                    <a16:creationId xmlns:a16="http://schemas.microsoft.com/office/drawing/2014/main" id="{9B6FE6F4-46A6-5D0C-B281-F2FF9F531349}"/>
                  </a:ext>
                </a:extLst>
              </p:cNvPr>
              <p:cNvSpPr>
                <a:spLocks noGrp="1" noRot="1" noChangeAspect="1" noMove="1" noResize="1" noEditPoints="1" noAdjustHandles="1" noChangeArrowheads="1" noChangeShapeType="1" noTextEdit="1"/>
              </p:cNvSpPr>
              <p:nvPr>
                <p:ph idx="1"/>
              </p:nvPr>
            </p:nvSpPr>
            <p:spPr>
              <a:xfrm>
                <a:off x="838199" y="1825624"/>
                <a:ext cx="11244209" cy="5032375"/>
              </a:xfrm>
              <a:blipFill>
                <a:blip r:embed="rId2"/>
                <a:stretch>
                  <a:fillRect l="-1084" t="-2663" b="-969"/>
                </a:stretch>
              </a:blipFill>
            </p:spPr>
            <p:txBody>
              <a:bodyPr/>
              <a:lstStyle/>
              <a:p>
                <a:r>
                  <a:rPr lang="pt-BR">
                    <a:noFill/>
                  </a:rPr>
                  <a:t> </a:t>
                </a:r>
              </a:p>
            </p:txBody>
          </p:sp>
        </mc:Fallback>
      </mc:AlternateContent>
    </p:spTree>
    <p:extLst>
      <p:ext uri="{BB962C8B-B14F-4D97-AF65-F5344CB8AC3E}">
        <p14:creationId xmlns:p14="http://schemas.microsoft.com/office/powerpoint/2010/main" val="4683645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9A506-6095-A71D-6399-41F877CB26C7}"/>
              </a:ext>
            </a:extLst>
          </p:cNvPr>
          <p:cNvSpPr>
            <a:spLocks noGrp="1"/>
          </p:cNvSpPr>
          <p:nvPr>
            <p:ph type="title"/>
          </p:nvPr>
        </p:nvSpPr>
        <p:spPr/>
        <p:txBody>
          <a:bodyPr/>
          <a:lstStyle/>
          <a:p>
            <a:r>
              <a:rPr lang="pt-BR" dirty="0"/>
              <a:t>Equação de atualização dos pesos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89A84A6-B9EC-4293-8CA4-DDE6F7AF7C7D}"/>
                  </a:ext>
                </a:extLst>
              </p:cNvPr>
              <p:cNvSpPr>
                <a:spLocks noGrp="1"/>
              </p:cNvSpPr>
              <p:nvPr>
                <p:ph idx="1"/>
              </p:nvPr>
            </p:nvSpPr>
            <p:spPr>
              <a:xfrm>
                <a:off x="838199" y="1825624"/>
                <a:ext cx="11131193" cy="5032375"/>
              </a:xfrm>
            </p:spPr>
            <p:txBody>
              <a:bodyPr/>
              <a:lstStyle/>
              <a:p>
                <a:pPr marL="0" indent="0">
                  <a:buNone/>
                </a:pPr>
                <a:r>
                  <a:rPr lang="pt-BR" dirty="0"/>
                  <a:t>Utilizando o resultado anterior, podemos reescrever a equação de atualização dos pesos como</a:t>
                </a: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𝒂</m:t>
                      </m:r>
                      <m:r>
                        <a:rPr lang="pt-BR" b="1" i="1" smtClean="0">
                          <a:latin typeface="Cambria Math" panose="02040503050406030204" pitchFamily="18" charset="0"/>
                        </a:rPr>
                        <m:t>=</m:t>
                      </m:r>
                      <m:r>
                        <a:rPr lang="pt-BR" b="1" i="1" smtClean="0">
                          <a:latin typeface="Cambria Math" panose="02040503050406030204" pitchFamily="18" charset="0"/>
                        </a:rPr>
                        <m:t>𝒂</m:t>
                      </m:r>
                      <m:r>
                        <a:rPr lang="pt-BR" b="1"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oMath>
                  </m:oMathPara>
                </a14:m>
                <a:endParaRPr lang="pt-BR"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               =</m:t>
                      </m:r>
                      <m:sSup>
                        <m:sSupPr>
                          <m:ctrlPr>
                            <a:rPr lang="pt-BR" i="1">
                              <a:latin typeface="Cambria Math" panose="02040503050406030204" pitchFamily="18" charset="0"/>
                            </a:rPr>
                          </m:ctrlPr>
                        </m:sSupPr>
                        <m:e>
                          <m:r>
                            <a:rPr lang="pt-BR" b="1" i="1">
                              <a:latin typeface="Cambria Math" panose="02040503050406030204" pitchFamily="18" charset="0"/>
                            </a:rPr>
                            <m:t>𝒂</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r>
                            <a:rPr lang="pt-BR" b="1" i="1">
                              <a:latin typeface="Cambria Math" panose="02040503050406030204" pitchFamily="18" charset="0"/>
                            </a:rPr>
                            <m:t>𝑿</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b="1" i="1">
                                  <a:latin typeface="Cambria Math" panose="02040503050406030204" pitchFamily="18" charset="0"/>
                                </a:rPr>
                                <m:t>𝒚</m:t>
                              </m:r>
                            </m:e>
                          </m:acc>
                        </m:e>
                      </m:d>
                      <m:r>
                        <a:rPr lang="pt-BR" b="1" i="1" smtClean="0">
                          <a:latin typeface="Cambria Math" panose="02040503050406030204" pitchFamily="18" charset="0"/>
                        </a:rPr>
                        <m:t>.</m:t>
                      </m:r>
                    </m:oMath>
                  </m:oMathPara>
                </a14:m>
                <a:endParaRPr lang="pt-BR" dirty="0"/>
              </a:p>
              <a:p>
                <a:pPr marL="0" indent="0">
                  <a:buNone/>
                </a:pPr>
                <a:r>
                  <a:rPr lang="pt-BR" dirty="0"/>
                  <a:t>A soma acima deve resultar em um vetor coluna com dimensão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+1×1</m:t>
                    </m:r>
                  </m:oMath>
                </a14:m>
                <a:r>
                  <a:rPr lang="pt-BR" dirty="0"/>
                  <a:t>, pois esta é a dimensão dos dois vetores sendo somados. </a:t>
                </a:r>
              </a:p>
              <a:p>
                <a:pPr marL="0" indent="0">
                  <a:buNone/>
                </a:pPr>
                <a:r>
                  <a:rPr lang="pt-BR" dirty="0"/>
                  <a:t>Lembrem-se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+1×1</m:t>
                    </m:r>
                  </m:oMath>
                </a14:m>
                <a:r>
                  <a:rPr lang="pt-BR" dirty="0"/>
                  <a:t> é a dimensão do vetor </a:t>
                </a:r>
                <a14:m>
                  <m:oMath xmlns:m="http://schemas.openxmlformats.org/officeDocument/2006/math">
                    <m:r>
                      <a:rPr lang="pt-BR" b="1" i="1">
                        <a:latin typeface="Cambria Math" panose="02040503050406030204" pitchFamily="18" charset="0"/>
                      </a:rPr>
                      <m:t>𝒂</m:t>
                    </m:r>
                  </m:oMath>
                </a14:m>
                <a:r>
                  <a:rPr lang="pt-BR" dirty="0"/>
                  <a:t>, o qual contém todos os pesos do modelo e que </a:t>
                </a:r>
                <a14:m>
                  <m:oMath xmlns:m="http://schemas.openxmlformats.org/officeDocument/2006/math">
                    <m:sSup>
                      <m:sSupPr>
                        <m:ctrlPr>
                          <a:rPr lang="pt-BR" i="1">
                            <a:latin typeface="Cambria Math" panose="02040503050406030204" pitchFamily="18" charset="0"/>
                          </a:rPr>
                        </m:ctrlPr>
                      </m:sSup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r>
                          <a:rPr lang="pt-BR" b="1" i="1">
                            <a:latin typeface="Cambria Math" panose="02040503050406030204" pitchFamily="18" charset="0"/>
                          </a:rPr>
                          <m:t>𝑿</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b="1" i="1">
                                <a:latin typeface="Cambria Math" panose="02040503050406030204" pitchFamily="18" charset="0"/>
                              </a:rPr>
                              <m:t>𝒚</m:t>
                            </m:r>
                          </m:e>
                        </m:acc>
                      </m:e>
                    </m:d>
                  </m:oMath>
                </a14:m>
                <a:r>
                  <a:rPr lang="pt-BR" dirty="0"/>
                  <a:t> tem dimensão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+1×1</m:t>
                    </m:r>
                  </m:oMath>
                </a14:m>
                <a:r>
                  <a:rPr lang="pt-BR" dirty="0"/>
                  <a:t> também.</a:t>
                </a:r>
              </a:p>
            </p:txBody>
          </p:sp>
        </mc:Choice>
        <mc:Fallback xmlns="">
          <p:sp>
            <p:nvSpPr>
              <p:cNvPr id="3" name="Espaço Reservado para Conteúdo 2">
                <a:extLst>
                  <a:ext uri="{FF2B5EF4-FFF2-40B4-BE49-F238E27FC236}">
                    <a16:creationId xmlns:a16="http://schemas.microsoft.com/office/drawing/2014/main" id="{D89A84A6-B9EC-4293-8CA4-DDE6F7AF7C7D}"/>
                  </a:ext>
                </a:extLst>
              </p:cNvPr>
              <p:cNvSpPr>
                <a:spLocks noGrp="1" noRot="1" noChangeAspect="1" noMove="1" noResize="1" noEditPoints="1" noAdjustHandles="1" noChangeArrowheads="1" noChangeShapeType="1" noTextEdit="1"/>
              </p:cNvSpPr>
              <p:nvPr>
                <p:ph idx="1"/>
              </p:nvPr>
            </p:nvSpPr>
            <p:spPr>
              <a:xfrm>
                <a:off x="838199" y="1825624"/>
                <a:ext cx="11131193" cy="5032375"/>
              </a:xfrm>
              <a:blipFill>
                <a:blip r:embed="rId2"/>
                <a:stretch>
                  <a:fillRect l="-1095" t="-1937" r="-548"/>
                </a:stretch>
              </a:blipFill>
            </p:spPr>
            <p:txBody>
              <a:bodyPr/>
              <a:lstStyle/>
              <a:p>
                <a:r>
                  <a:rPr lang="pt-BR">
                    <a:noFill/>
                  </a:rPr>
                  <a:t> </a:t>
                </a:r>
              </a:p>
            </p:txBody>
          </p:sp>
        </mc:Fallback>
      </mc:AlternateContent>
    </p:spTree>
    <p:extLst>
      <p:ext uri="{BB962C8B-B14F-4D97-AF65-F5344CB8AC3E}">
        <p14:creationId xmlns:p14="http://schemas.microsoft.com/office/powerpoint/2010/main" val="21388599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9A506-6095-A71D-6399-41F877CB26C7}"/>
              </a:ext>
            </a:extLst>
          </p:cNvPr>
          <p:cNvSpPr>
            <a:spLocks noGrp="1"/>
          </p:cNvSpPr>
          <p:nvPr>
            <p:ph type="title"/>
          </p:nvPr>
        </p:nvSpPr>
        <p:spPr/>
        <p:txBody>
          <a:bodyPr/>
          <a:lstStyle/>
          <a:p>
            <a:r>
              <a:rPr lang="pt-BR" dirty="0"/>
              <a:t>Equação de atualização dos pesos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89A84A6-B9EC-4293-8CA4-DDE6F7AF7C7D}"/>
                  </a:ext>
                </a:extLst>
              </p:cNvPr>
              <p:cNvSpPr>
                <a:spLocks noGrp="1"/>
              </p:cNvSpPr>
              <p:nvPr>
                <p:ph idx="1"/>
              </p:nvPr>
            </p:nvSpPr>
            <p:spPr>
              <a:xfrm>
                <a:off x="838199" y="1825624"/>
                <a:ext cx="11353801" cy="5032375"/>
              </a:xfrm>
            </p:spPr>
            <p:txBody>
              <a:bodyPr>
                <a:normAutofit fontScale="92500"/>
              </a:bodyPr>
              <a:lstStyle/>
              <a:p>
                <a:pPr marL="0" indent="0">
                  <a:buNone/>
                </a:pPr>
                <a:r>
                  <a:rPr lang="pt-BR" dirty="0"/>
                  <a:t>Podemos reescrever a equação de atualização dos pesos como</a:t>
                </a: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𝒂</m:t>
                      </m:r>
                      <m:r>
                        <a:rPr lang="pt-BR" b="1" i="1" smtClean="0">
                          <a:latin typeface="Cambria Math" panose="02040503050406030204" pitchFamily="18" charset="0"/>
                        </a:rPr>
                        <m:t>=</m:t>
                      </m:r>
                      <m:r>
                        <a:rPr lang="pt-BR" b="1" i="1" smtClean="0">
                          <a:latin typeface="Cambria Math" panose="02040503050406030204" pitchFamily="18" charset="0"/>
                        </a:rPr>
                        <m:t>𝒂</m:t>
                      </m:r>
                      <m:r>
                        <a:rPr lang="pt-BR" b="1"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1"/>
                                    <m:mcJc m:val="center"/>
                                  </m:mcPr>
                                </m:mc>
                              </m:mcs>
                              <m:ctrlPr>
                                <a:rPr lang="pt-BR" b="1"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e>
                            </m:mr>
                            <m:mr>
                              <m:e>
                                <m:m>
                                  <m:mPr>
                                    <m:mcs>
                                      <m:mc>
                                        <m:mcPr>
                                          <m:count m:val="1"/>
                                          <m:mcJc m:val="center"/>
                                        </m:mcPr>
                                      </m:mc>
                                    </m:mcs>
                                    <m:ctrlPr>
                                      <a:rPr lang="pt-BR" b="1" i="1" smtClean="0">
                                        <a:latin typeface="Cambria Math" panose="02040503050406030204" pitchFamily="18" charset="0"/>
                                      </a:rPr>
                                    </m:ctrlPr>
                                  </m:mPr>
                                  <m:mr>
                                    <m:e>
                                      <m:r>
                                        <m:rPr>
                                          <m:brk m:alnAt="7"/>
                                        </m:rPr>
                                        <a:rPr lang="pt-BR" b="1" i="1" smtClean="0">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𝐾</m:t>
                                          </m:r>
                                        </m:sub>
                                      </m:sSub>
                                    </m:e>
                                  </m:mr>
                                </m:m>
                              </m:e>
                            </m:mr>
                          </m:m>
                        </m:e>
                      </m:d>
                      <m:r>
                        <a:rPr lang="pt-BR" b="1"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d>
                        <m:dPr>
                          <m:begChr m:val="["/>
                          <m:endChr m:val="]"/>
                          <m:ctrlPr>
                            <a:rPr lang="pt-BR" b="0" i="1" smtClean="0">
                              <a:latin typeface="Cambria Math" panose="02040503050406030204" pitchFamily="18" charset="0"/>
                              <a:ea typeface="Cambria Math" panose="02040503050406030204" pitchFamily="18" charset="0"/>
                            </a:rPr>
                          </m:ctrlPr>
                        </m:dPr>
                        <m:e>
                          <m:m>
                            <m:mPr>
                              <m:mcs>
                                <m:mc>
                                  <m:mcPr>
                                    <m:count m:val="1"/>
                                    <m:mcJc m:val="center"/>
                                  </m:mcPr>
                                </m:mc>
                              </m:mcs>
                              <m:ctrlPr>
                                <a:rPr lang="pt-BR" b="0" i="1" smtClean="0">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den>
                                </m:f>
                              </m:e>
                            </m:mr>
                            <m:mr>
                              <m:e>
                                <m:r>
                                  <a:rPr lang="pt-BR" b="0" i="1" smtClean="0">
                                    <a:latin typeface="Cambria Math" panose="02040503050406030204" pitchFamily="18" charset="0"/>
                                    <a:ea typeface="Cambria Math" panose="02040503050406030204" pitchFamily="18" charset="0"/>
                                  </a:rPr>
                                  <m:t>⋮</m:t>
                                </m:r>
                              </m:e>
                            </m:mr>
                            <m:mr>
                              <m:e>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𝐾</m:t>
                                        </m:r>
                                      </m:sub>
                                    </m:sSub>
                                  </m:den>
                                </m:f>
                              </m:e>
                            </m:mr>
                          </m:m>
                        </m:e>
                      </m:d>
                    </m:oMath>
                  </m:oMathPara>
                </a14:m>
                <a:endParaRPr lang="pt-BR" b="0" i="1" dirty="0">
                  <a:latin typeface="Cambria Math" panose="02040503050406030204" pitchFamily="18" charset="0"/>
                  <a:ea typeface="Cambria Math" panose="02040503050406030204" pitchFamily="18" charset="0"/>
                </a:endParaRPr>
              </a:p>
              <a:p>
                <a:pPr marL="0" indent="0">
                  <a:buNone/>
                </a:pPr>
                <a:r>
                  <a:rPr lang="pt-BR" b="1" dirty="0"/>
                  <a:t> </a:t>
                </a:r>
                <a14:m>
                  <m:oMath xmlns:m="http://schemas.openxmlformats.org/officeDocument/2006/math">
                    <m:r>
                      <a:rPr lang="pt-BR" b="1" i="1" smtClean="0">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e>
                          </m:mr>
                          <m:mr>
                            <m:e>
                              <m:m>
                                <m:mPr>
                                  <m:mcs>
                                    <m:mc>
                                      <m:mcPr>
                                        <m:count m:val="1"/>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𝐾</m:t>
                                        </m:r>
                                      </m:sub>
                                    </m:sSub>
                                  </m:e>
                                </m:mr>
                              </m:m>
                            </m:e>
                          </m:mr>
                        </m:m>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1</m:t>
                                  </m:r>
                                </m:e>
                              </m:d>
                            </m:e>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r>
                            <m:e>
                              <m:r>
                                <a:rPr lang="pt-BR" b="1" i="1">
                                  <a:latin typeface="Cambria Math" panose="02040503050406030204" pitchFamily="18" charset="0"/>
                                </a:rPr>
                                <m:t>⋮</m:t>
                              </m:r>
                            </m:e>
                            <m:e>
                              <m:r>
                                <a:rPr lang="pt-BR" b="1" i="1">
                                  <a:latin typeface="Cambria Math" panose="02040503050406030204" pitchFamily="18" charset="0"/>
                                </a:rPr>
                                <m:t>⋮</m:t>
                              </m:r>
                            </m:e>
                            <m:e>
                              <m:r>
                                <a:rPr lang="pt-BR" b="1"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1</m:t>
                                  </m:r>
                                </m:e>
                              </m:d>
                            </m:e>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d>
                      <m:dPr>
                        <m:ctrlPr>
                          <a:rPr lang="pt-BR" b="1" i="1">
                            <a:latin typeface="Cambria Math" panose="02040503050406030204" pitchFamily="18" charset="0"/>
                          </a:rPr>
                        </m:ctrlPr>
                      </m:dPr>
                      <m:e>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m:rPr>
                                      <m:brk m:alnAt="7"/>
                                    </m:rP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0</m:t>
                                      </m:r>
                                    </m:e>
                                  </m:d>
                                </m:e>
                              </m:mr>
                              <m:m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1</m:t>
                                      </m:r>
                                    </m:e>
                                  </m:d>
                                </m:e>
                              </m:mr>
                              <m:mr>
                                <m:e>
                                  <m:m>
                                    <m:mPr>
                                      <m:mcs>
                                        <m:mc>
                                          <m:mcPr>
                                            <m:count m:val="1"/>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mr>
                                    <m:m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0</m:t>
                                      </m:r>
                                    </m:e>
                                  </m:d>
                                </m:e>
                              </m:mr>
                              <m:mr>
                                <m:e>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1</m:t>
                                      </m:r>
                                    </m:e>
                                  </m:d>
                                </m:e>
                              </m:mr>
                              <m:mr>
                                <m:e>
                                  <m:m>
                                    <m:mPr>
                                      <m:mcs>
                                        <m:mc>
                                          <m:mcPr>
                                            <m:count m:val="1"/>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mr>
                                    <m:mr>
                                      <m:e>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e>
                    </m:d>
                  </m:oMath>
                </a14:m>
                <a:endParaRPr lang="pt-BR"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e>
                            </m:mr>
                            <m:mr>
                              <m:e>
                                <m:m>
                                  <m:mPr>
                                    <m:mcs>
                                      <m:mc>
                                        <m:mcPr>
                                          <m:count m:val="1"/>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𝐾</m:t>
                                          </m:r>
                                        </m:sub>
                                      </m:sSub>
                                    </m:e>
                                  </m:mr>
                                </m:m>
                              </m:e>
                            </m:mr>
                          </m:m>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0</m:t>
                                            </m:r>
                                          </m:e>
                                        </m:d>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r>
                                      <a:rPr lang="pt-BR" i="1">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1</m:t>
                                        </m:r>
                                      </m:e>
                                    </m:d>
                                    <m:r>
                                      <a:rPr lang="pt-BR" i="1">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r>
                                  <m:e>
                                    <m:r>
                                      <a:rPr lang="pt-BR"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0</m:t>
                                            </m:r>
                                          </m:e>
                                        </m:d>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r>
                                      <a:rPr lang="pt-BR" i="1">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1</m:t>
                                        </m:r>
                                      </m:e>
                                    </m:d>
                                    <m:r>
                                      <a:rPr lang="pt-BR" i="1">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d>
                        </m:e>
                      </m:d>
                      <m:r>
                        <a:rPr lang="pt-BR" b="0" i="1"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D89A84A6-B9EC-4293-8CA4-DDE6F7AF7C7D}"/>
                  </a:ext>
                </a:extLst>
              </p:cNvPr>
              <p:cNvSpPr>
                <a:spLocks noGrp="1" noRot="1" noChangeAspect="1" noMove="1" noResize="1" noEditPoints="1" noAdjustHandles="1" noChangeArrowheads="1" noChangeShapeType="1" noTextEdit="1"/>
              </p:cNvSpPr>
              <p:nvPr>
                <p:ph idx="1"/>
              </p:nvPr>
            </p:nvSpPr>
            <p:spPr>
              <a:xfrm>
                <a:off x="838199" y="1825624"/>
                <a:ext cx="11353801" cy="5032375"/>
              </a:xfrm>
              <a:blipFill>
                <a:blip r:embed="rId2"/>
                <a:stretch>
                  <a:fillRect l="-913" t="-1816"/>
                </a:stretch>
              </a:blipFill>
            </p:spPr>
            <p:txBody>
              <a:bodyPr/>
              <a:lstStyle/>
              <a:p>
                <a:r>
                  <a:rPr lang="pt-BR">
                    <a:noFill/>
                  </a:rPr>
                  <a:t> </a:t>
                </a:r>
              </a:p>
            </p:txBody>
          </p:sp>
        </mc:Fallback>
      </mc:AlternateContent>
    </p:spTree>
    <p:extLst>
      <p:ext uri="{BB962C8B-B14F-4D97-AF65-F5344CB8AC3E}">
        <p14:creationId xmlns:p14="http://schemas.microsoft.com/office/powerpoint/2010/main" val="1215094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F20CD40C-581D-767F-12ED-42D2CB7861C4}"/>
              </a:ext>
            </a:extLst>
          </p:cNvPr>
          <p:cNvSpPr>
            <a:spLocks noGrp="1"/>
          </p:cNvSpPr>
          <p:nvPr>
            <p:ph idx="1"/>
          </p:nvPr>
        </p:nvSpPr>
        <p:spPr>
          <a:xfrm>
            <a:off x="838200" y="1825625"/>
            <a:ext cx="10515600" cy="3188164"/>
          </a:xfrm>
        </p:spPr>
        <p:txBody>
          <a:bodyPr>
            <a:normAutofit fontScale="92500" lnSpcReduction="20000"/>
          </a:bodyPr>
          <a:lstStyle/>
          <a:p>
            <a:pPr marL="0" indent="0" algn="ctr">
              <a:buNone/>
            </a:pPr>
            <a:r>
              <a:rPr lang="pt-BR" sz="7200" dirty="0"/>
              <a:t>Anexo II:</a:t>
            </a:r>
          </a:p>
          <a:p>
            <a:pPr marL="0" indent="0" algn="ctr">
              <a:buNone/>
            </a:pPr>
            <a:r>
              <a:rPr lang="pt-BR" sz="7200" dirty="0"/>
              <a:t>Cálculo do vetor gradiente de uma função hipótese com 2 pesos</a:t>
            </a:r>
          </a:p>
        </p:txBody>
      </p:sp>
    </p:spTree>
    <p:extLst>
      <p:ext uri="{BB962C8B-B14F-4D97-AF65-F5344CB8AC3E}">
        <p14:creationId xmlns:p14="http://schemas.microsoft.com/office/powerpoint/2010/main" val="19571880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A95EBB-C5F7-1ED4-47E3-8B2DA711AB6A}"/>
              </a:ext>
            </a:extLst>
          </p:cNvPr>
          <p:cNvSpPr>
            <a:spLocks noGrp="1"/>
          </p:cNvSpPr>
          <p:nvPr>
            <p:ph type="title"/>
          </p:nvPr>
        </p:nvSpPr>
        <p:spPr/>
        <p:txBody>
          <a:bodyPr/>
          <a:lstStyle/>
          <a:p>
            <a:r>
              <a:rPr lang="pt-BR" sz="4400" dirty="0"/>
              <a:t>Cálculo do vetor gradiente</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4F931D6-37E3-E782-E6F2-324E1FBA74F9}"/>
                  </a:ext>
                </a:extLst>
              </p:cNvPr>
              <p:cNvSpPr>
                <a:spLocks noGrp="1"/>
              </p:cNvSpPr>
              <p:nvPr>
                <p:ph idx="1"/>
              </p:nvPr>
            </p:nvSpPr>
            <p:spPr>
              <a:xfrm>
                <a:off x="838199" y="1825625"/>
                <a:ext cx="11018855" cy="4936916"/>
              </a:xfrm>
            </p:spPr>
            <p:txBody>
              <a:bodyPr/>
              <a:lstStyle/>
              <a:p>
                <a:pPr marL="0" indent="0">
                  <a:buNone/>
                </a:pPr>
                <a:r>
                  <a:rPr lang="en-US" b="1" i="1" dirty="0"/>
                  <a:t>Função </a:t>
                </a:r>
                <a:r>
                  <a:rPr lang="en-US" b="1" i="1" dirty="0" err="1"/>
                  <a:t>hipótese</a:t>
                </a:r>
                <a:r>
                  <a:rPr lang="en-US" b="1" i="1" dirty="0"/>
                  <a:t> </a:t>
                </a:r>
                <a:r>
                  <a:rPr lang="en-US" dirty="0"/>
                  <a:t>com 2 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oMath>
                </a14:m>
                <a:r>
                  <a:rPr lang="en-US" dirty="0"/>
                  <a:t> 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endParaRPr lang="en-US" dirty="0"/>
              </a:p>
              <a:p>
                <a:pPr marL="0" indent="0" algn="ctr">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b="0" i="0" smtClean="0">
                          <a:latin typeface="Cambria Math" panose="02040503050406030204" pitchFamily="18" charset="0"/>
                        </a:rPr>
                        <m:t>.</m:t>
                      </m:r>
                    </m:oMath>
                  </m:oMathPara>
                </a14:m>
                <a:endParaRPr lang="nl-BE" dirty="0"/>
              </a:p>
              <a:p>
                <a:pPr marL="0" indent="0">
                  <a:buNone/>
                </a:pPr>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sup>
                              <m:r>
                                <a:rPr lang="pt-BR" b="0" i="1" smtClean="0">
                                  <a:latin typeface="Cambria Math" panose="02040503050406030204" pitchFamily="18" charset="0"/>
                                </a:rPr>
                                <m:t>2</m:t>
                              </m:r>
                            </m:sup>
                          </m:sSup>
                        </m:e>
                      </m:nary>
                      <m:r>
                        <a:rPr lang="pt-BR" b="0" i="1" smtClean="0">
                          <a:latin typeface="Cambria Math" panose="02040503050406030204" pitchFamily="18" charset="0"/>
                        </a:rPr>
                        <m:t>.</m:t>
                      </m:r>
                    </m:oMath>
                  </m:oMathPara>
                </a14:m>
                <a:endParaRPr lang="nl-BE" dirty="0"/>
              </a:p>
            </p:txBody>
          </p:sp>
        </mc:Choice>
        <mc:Fallback xmlns="">
          <p:sp>
            <p:nvSpPr>
              <p:cNvPr id="3" name="Espaço Reservado para Conteúdo 2">
                <a:extLst>
                  <a:ext uri="{FF2B5EF4-FFF2-40B4-BE49-F238E27FC236}">
                    <a16:creationId xmlns:a16="http://schemas.microsoft.com/office/drawing/2014/main" id="{F4F931D6-37E3-E782-E6F2-324E1FBA74F9}"/>
                  </a:ext>
                </a:extLst>
              </p:cNvPr>
              <p:cNvSpPr>
                <a:spLocks noGrp="1" noRot="1" noChangeAspect="1" noMove="1" noResize="1" noEditPoints="1" noAdjustHandles="1" noChangeArrowheads="1" noChangeShapeType="1" noTextEdit="1"/>
              </p:cNvSpPr>
              <p:nvPr>
                <p:ph idx="1"/>
              </p:nvPr>
            </p:nvSpPr>
            <p:spPr>
              <a:xfrm>
                <a:off x="838199" y="1825625"/>
                <a:ext cx="11018855" cy="4936916"/>
              </a:xfrm>
              <a:blipFill>
                <a:blip r:embed="rId3"/>
                <a:stretch>
                  <a:fillRect l="-1106" t="-1975"/>
                </a:stretch>
              </a:blipFill>
            </p:spPr>
            <p:txBody>
              <a:bodyPr/>
              <a:lstStyle/>
              <a:p>
                <a:r>
                  <a:rPr lang="pt-BR">
                    <a:noFill/>
                  </a:rPr>
                  <a:t> </a:t>
                </a:r>
              </a:p>
            </p:txBody>
          </p:sp>
        </mc:Fallback>
      </mc:AlternateContent>
    </p:spTree>
    <p:extLst>
      <p:ext uri="{BB962C8B-B14F-4D97-AF65-F5344CB8AC3E}">
        <p14:creationId xmlns:p14="http://schemas.microsoft.com/office/powerpoint/2010/main" val="20961510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5D3CD8-A7D1-EA5B-0EFB-B68A641810C7}"/>
              </a:ext>
            </a:extLst>
          </p:cNvPr>
          <p:cNvSpPr>
            <a:spLocks noGrp="1"/>
          </p:cNvSpPr>
          <p:nvPr>
            <p:ph type="title"/>
          </p:nvPr>
        </p:nvSpPr>
        <p:spPr/>
        <p:txBody>
          <a:bodyPr/>
          <a:lstStyle/>
          <a:p>
            <a:r>
              <a:rPr lang="pt-BR" sz="4400" dirty="0"/>
              <a:t>Cálculo do vetor gradiente</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DCE1316-F3CC-42AC-6492-E55A9803B437}"/>
                  </a:ext>
                </a:extLst>
              </p:cNvPr>
              <p:cNvSpPr>
                <a:spLocks noGrp="1"/>
              </p:cNvSpPr>
              <p:nvPr>
                <p:ph idx="1"/>
              </p:nvPr>
            </p:nvSpPr>
            <p:spPr>
              <a:xfrm>
                <a:off x="838199" y="1825624"/>
                <a:ext cx="11179629" cy="5032375"/>
              </a:xfrm>
            </p:spPr>
            <p:txBody>
              <a:bodyPr>
                <a:normAutofit/>
              </a:bodyPr>
              <a:lstStyle/>
              <a:p>
                <a:pPr marL="0" indent="0">
                  <a:buNone/>
                </a:pPr>
                <a:r>
                  <a:rPr lang="nl-BE" dirty="0"/>
                  <a:t>Cada elemento do vetor gradiente é dado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e>
                          </m:nary>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oMath>
                  </m:oMathPara>
                </a14:m>
                <a:endParaRPr lang="pt-BR"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smtClean="0">
                                  <a:latin typeface="Cambria Math" panose="02040503050406030204" pitchFamily="18" charset="0"/>
                                </a:rPr>
                              </m:ctrlPr>
                            </m:fPr>
                            <m:num>
                              <m:r>
                                <a:rPr lang="pt-BR"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num>
                            <m:den>
                              <m:r>
                                <a:rPr lang="pt-BR" i="1"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e>
                      </m:nary>
                    </m:oMath>
                  </m:oMathPara>
                </a14:m>
                <a:endParaRPr lang="pt-BR"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=1,2</m:t>
                      </m:r>
                    </m:oMath>
                  </m:oMathPara>
                </a14:m>
                <a:endParaRPr lang="en-US" i="1" dirty="0"/>
              </a:p>
            </p:txBody>
          </p:sp>
        </mc:Choice>
        <mc:Fallback xmlns="">
          <p:sp>
            <p:nvSpPr>
              <p:cNvPr id="3" name="Espaço Reservado para Conteúdo 2">
                <a:extLst>
                  <a:ext uri="{FF2B5EF4-FFF2-40B4-BE49-F238E27FC236}">
                    <a16:creationId xmlns:a16="http://schemas.microsoft.com/office/drawing/2014/main" id="{ADCE1316-F3CC-42AC-6492-E55A9803B437}"/>
                  </a:ext>
                </a:extLst>
              </p:cNvPr>
              <p:cNvSpPr>
                <a:spLocks noGrp="1" noRot="1" noChangeAspect="1" noMove="1" noResize="1" noEditPoints="1" noAdjustHandles="1" noChangeArrowheads="1" noChangeShapeType="1" noTextEdit="1"/>
              </p:cNvSpPr>
              <p:nvPr>
                <p:ph idx="1"/>
              </p:nvPr>
            </p:nvSpPr>
            <p:spPr>
              <a:xfrm>
                <a:off x="838199" y="1825624"/>
                <a:ext cx="11179629" cy="5032375"/>
              </a:xfrm>
              <a:blipFill>
                <a:blip r:embed="rId3"/>
                <a:stretch>
                  <a:fillRect l="-1091" t="-1937"/>
                </a:stretch>
              </a:blipFill>
            </p:spPr>
            <p:txBody>
              <a:bodyPr/>
              <a:lstStyle/>
              <a:p>
                <a:r>
                  <a:rPr lang="pt-BR">
                    <a:noFill/>
                  </a:rPr>
                  <a:t> </a:t>
                </a:r>
              </a:p>
            </p:txBody>
          </p:sp>
        </mc:Fallback>
      </mc:AlternateContent>
      <p:sp>
        <p:nvSpPr>
          <p:cNvPr id="4" name="TextBox 10">
            <a:extLst>
              <a:ext uri="{FF2B5EF4-FFF2-40B4-BE49-F238E27FC236}">
                <a16:creationId xmlns:a16="http://schemas.microsoft.com/office/drawing/2014/main" id="{EE297FAA-581F-DF70-2FEA-7127C0A04C23}"/>
              </a:ext>
            </a:extLst>
          </p:cNvPr>
          <p:cNvSpPr txBox="1"/>
          <p:nvPr/>
        </p:nvSpPr>
        <p:spPr>
          <a:xfrm>
            <a:off x="4915429" y="4041729"/>
            <a:ext cx="1383594" cy="600164"/>
          </a:xfrm>
          <a:prstGeom prst="rect">
            <a:avLst/>
          </a:prstGeom>
          <a:noFill/>
        </p:spPr>
        <p:txBody>
          <a:bodyPr wrap="square" rtlCol="0">
            <a:spAutoFit/>
          </a:bodyPr>
          <a:lstStyle/>
          <a:p>
            <a:pPr algn="ctr"/>
            <a:r>
              <a:rPr lang="pt-BR" sz="1100" dirty="0"/>
              <a:t>Operação da derivada parcial é distributiva.</a:t>
            </a:r>
          </a:p>
        </p:txBody>
      </p:sp>
      <p:cxnSp>
        <p:nvCxnSpPr>
          <p:cNvPr id="5" name="Straight Arrow Connector 11">
            <a:extLst>
              <a:ext uri="{FF2B5EF4-FFF2-40B4-BE49-F238E27FC236}">
                <a16:creationId xmlns:a16="http://schemas.microsoft.com/office/drawing/2014/main" id="{72521256-C5A9-F889-882C-9B0865174322}"/>
              </a:ext>
            </a:extLst>
          </p:cNvPr>
          <p:cNvCxnSpPr>
            <a:cxnSpLocks/>
          </p:cNvCxnSpPr>
          <p:nvPr/>
        </p:nvCxnSpPr>
        <p:spPr>
          <a:xfrm flipH="1" flipV="1">
            <a:off x="4732774" y="3684115"/>
            <a:ext cx="371789" cy="53619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8473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3F10E-6CE8-F5B4-77B2-6ECA4B60D451}"/>
              </a:ext>
            </a:extLst>
          </p:cNvPr>
          <p:cNvSpPr>
            <a:spLocks noGrp="1"/>
          </p:cNvSpPr>
          <p:nvPr>
            <p:ph type="title"/>
          </p:nvPr>
        </p:nvSpPr>
        <p:spPr/>
        <p:txBody>
          <a:bodyPr/>
          <a:lstStyle/>
          <a:p>
            <a:r>
              <a:rPr lang="pt-BR" dirty="0"/>
              <a:t>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F555B0D-6D08-0865-C39E-A6D2FD651EE5}"/>
                  </a:ext>
                </a:extLst>
              </p:cNvPr>
              <p:cNvSpPr>
                <a:spLocks noGrp="1"/>
              </p:cNvSpPr>
              <p:nvPr>
                <p:ph idx="1"/>
              </p:nvPr>
            </p:nvSpPr>
            <p:spPr>
              <a:xfrm>
                <a:off x="838201" y="1825624"/>
                <a:ext cx="11179628" cy="5032376"/>
              </a:xfrm>
            </p:spPr>
            <p:txBody>
              <a:bodyPr>
                <a:normAutofit/>
              </a:bodyPr>
              <a:lstStyle/>
              <a:p>
                <a:r>
                  <a:rPr lang="pt-BR" dirty="0"/>
                  <a:t>O </a:t>
                </a:r>
                <a:r>
                  <a:rPr lang="pt-BR" b="1" i="1" dirty="0"/>
                  <a:t>vetor</a:t>
                </a:r>
                <a:r>
                  <a:rPr lang="pt-BR" dirty="0"/>
                  <a:t> </a:t>
                </a:r>
                <a:r>
                  <a:rPr lang="pt-BR" b="1" i="1" dirty="0"/>
                  <a:t>gradiente</a:t>
                </a:r>
                <a:r>
                  <a:rPr lang="pt-BR" dirty="0"/>
                  <a:t> de uma função com </a:t>
                </a:r>
                <a14:m>
                  <m:oMath xmlns:m="http://schemas.openxmlformats.org/officeDocument/2006/math">
                    <m:r>
                      <a:rPr lang="pt-BR" i="1">
                        <a:latin typeface="Cambria Math" panose="02040503050406030204" pitchFamily="18" charset="0"/>
                      </a:rPr>
                      <m:t>𝐾</m:t>
                    </m:r>
                  </m:oMath>
                </a14:m>
                <a:r>
                  <a:rPr lang="pt-BR" dirty="0"/>
                  <a:t> argumentos,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definido pela </a:t>
                </a:r>
                <a:r>
                  <a:rPr lang="pt-BR" b="1" i="1" dirty="0">
                    <a:solidFill>
                      <a:srgbClr val="00B050"/>
                    </a:solidFill>
                  </a:rPr>
                  <a:t>derivada parcial em relação a cada um de seus argumentos</a:t>
                </a:r>
                <a:r>
                  <a:rPr lang="pt-BR" b="1" dirty="0">
                    <a:solidFill>
                      <a:srgbClr val="00B050"/>
                    </a:solidFill>
                  </a:rPr>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m:t>
                    </m:r>
                    <m:r>
                      <a:rPr lang="pt-BR" i="1">
                        <a:latin typeface="Cambria Math" panose="02040503050406030204" pitchFamily="18" charset="0"/>
                      </a:rPr>
                      <m:t>𝐾</m:t>
                    </m:r>
                    <m:r>
                      <a:rPr lang="pt-BR" b="0" i="0" smtClean="0">
                        <a:latin typeface="Cambria Math" panose="02040503050406030204" pitchFamily="18" charset="0"/>
                      </a:rPr>
                      <m:t>:</m:t>
                    </m:r>
                  </m:oMath>
                </a14:m>
                <a:endParaRPr lang="pt-BR"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𝑓</m:t>
                      </m:r>
                      <m:d>
                        <m:dPr>
                          <m:ctrlPr>
                            <a:rPr lang="pt-BR" sz="2600" i="1">
                              <a:latin typeface="Cambria Math" panose="02040503050406030204" pitchFamily="18" charset="0"/>
                              <a:ea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b="0" i="1" smtClean="0">
                                  <a:latin typeface="Cambria Math" panose="02040503050406030204" pitchFamily="18" charset="0"/>
                                </a:rPr>
                                <m:t>1</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b="0" i="1" smtClean="0">
                                  <a:latin typeface="Cambria Math" panose="02040503050406030204" pitchFamily="18" charset="0"/>
                                </a:rPr>
                                <m:t>2</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i="1">
                                  <a:latin typeface="Cambria Math" panose="02040503050406030204" pitchFamily="18" charset="0"/>
                                </a:rPr>
                                <m:t>𝐾</m:t>
                              </m:r>
                            </m:sub>
                          </m:sSub>
                        </m:e>
                      </m:d>
                      <m:r>
                        <a:rPr lang="pt-BR" sz="2600" b="0" i="1" smtClean="0">
                          <a:latin typeface="Cambria Math" panose="02040503050406030204" pitchFamily="18" charset="0"/>
                        </a:rPr>
                        <m:t> </m:t>
                      </m:r>
                      <m:r>
                        <a:rPr lang="pt-BR" sz="2600" i="1">
                          <a:latin typeface="Cambria Math" panose="02040503050406030204" pitchFamily="18" charset="0"/>
                          <a:ea typeface="Cambria Math" panose="02040503050406030204" pitchFamily="18" charset="0"/>
                        </a:rPr>
                        <m:t>=</m:t>
                      </m:r>
                      <m:sSup>
                        <m:sSupPr>
                          <m:ctrlPr>
                            <a:rPr lang="pt-BR" sz="2600" i="1">
                              <a:latin typeface="Cambria Math" panose="02040503050406030204" pitchFamily="18" charset="0"/>
                              <a:ea typeface="Cambria Math" panose="02040503050406030204" pitchFamily="18" charset="0"/>
                            </a:rPr>
                          </m:ctrlPr>
                        </m:sSupPr>
                        <m:e>
                          <m:d>
                            <m:dPr>
                              <m:begChr m:val="["/>
                              <m:endChr m:val="]"/>
                              <m:ctrlPr>
                                <a:rPr lang="pt-BR" sz="2600" i="1">
                                  <a:latin typeface="Cambria Math" panose="02040503050406030204" pitchFamily="18" charset="0"/>
                                  <a:ea typeface="Cambria Math" panose="02040503050406030204" pitchFamily="18" charset="0"/>
                                </a:rPr>
                              </m:ctrlPr>
                            </m:dPr>
                            <m:e>
                              <m:m>
                                <m:mPr>
                                  <m:mcs>
                                    <m:mc>
                                      <m:mcPr>
                                        <m:count m:val="3"/>
                                        <m:mcJc m:val="center"/>
                                      </m:mcPr>
                                    </m:mc>
                                  </m:mcs>
                                  <m:ctrlPr>
                                    <a:rPr lang="pt-BR" sz="2600" i="1">
                                      <a:latin typeface="Cambria Math" panose="02040503050406030204" pitchFamily="18" charset="0"/>
                                      <a:ea typeface="Cambria Math" panose="02040503050406030204" pitchFamily="18" charset="0"/>
                                    </a:rPr>
                                  </m:ctrlPr>
                                </m:mPr>
                                <m:mr>
                                  <m:e>
                                    <m:m>
                                      <m:mPr>
                                        <m:mcs>
                                          <m:mc>
                                            <m:mcPr>
                                              <m:count m:val="2"/>
                                              <m:mcJc m:val="center"/>
                                            </m:mcPr>
                                          </m:mc>
                                        </m:mcs>
                                        <m:ctrlPr>
                                          <a:rPr lang="pt-BR" sz="2600" i="1">
                                            <a:latin typeface="Cambria Math" panose="02040503050406030204" pitchFamily="18" charset="0"/>
                                            <a:ea typeface="Cambria Math" panose="02040503050406030204" pitchFamily="18" charset="0"/>
                                          </a:rPr>
                                        </m:ctrlPr>
                                      </m:mPr>
                                      <m:mr>
                                        <m:e>
                                          <m:f>
                                            <m:fPr>
                                              <m:ctrlPr>
                                                <a:rPr lang="pt-BR" sz="2600" i="1">
                                                  <a:latin typeface="Cambria Math" panose="02040503050406030204" pitchFamily="18" charset="0"/>
                                                  <a:ea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𝑓</m:t>
                                              </m:r>
                                              <m:r>
                                                <a:rPr lang="pt-BR" sz="2600" i="1">
                                                  <a:latin typeface="Cambria Math" panose="02040503050406030204" pitchFamily="18" charset="0"/>
                                                  <a:ea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b="0" i="1" smtClean="0">
                                                      <a:latin typeface="Cambria Math" panose="02040503050406030204" pitchFamily="18" charset="0"/>
                                                    </a:rPr>
                                                    <m:t>1</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b="0" i="1" smtClean="0">
                                                      <a:latin typeface="Cambria Math" panose="02040503050406030204" pitchFamily="18" charset="0"/>
                                                    </a:rPr>
                                                    <m:t> </m:t>
                                                  </m:r>
                                                  <m:r>
                                                    <a:rPr lang="pt-BR" sz="2600" i="1">
                                                      <a:latin typeface="Cambria Math" panose="02040503050406030204" pitchFamily="18" charset="0"/>
                                                    </a:rPr>
                                                    <m:t>𝑥</m:t>
                                                  </m:r>
                                                </m:e>
                                                <m:sub>
                                                  <m:r>
                                                    <a:rPr lang="pt-BR" sz="2600" b="0" i="1" smtClean="0">
                                                      <a:latin typeface="Cambria Math" panose="02040503050406030204" pitchFamily="18" charset="0"/>
                                                    </a:rPr>
                                                    <m:t>2</m:t>
                                                  </m:r>
                                                </m:sub>
                                              </m:sSub>
                                              <m:r>
                                                <a:rPr lang="pt-BR" sz="2600" i="1">
                                                  <a:latin typeface="Cambria Math" panose="02040503050406030204" pitchFamily="18" charset="0"/>
                                                </a:rPr>
                                                <m:t>,</m:t>
                                              </m:r>
                                              <m:r>
                                                <a:rPr lang="pt-BR" sz="2600" b="0" i="1" smtClean="0">
                                                  <a:latin typeface="Cambria Math" panose="02040503050406030204" pitchFamily="18" charset="0"/>
                                                </a:rPr>
                                                <m:t>  </m:t>
                                              </m:r>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b="0" i="1" smtClean="0">
                                                      <a:latin typeface="Cambria Math" panose="02040503050406030204" pitchFamily="18" charset="0"/>
                                                    </a:rPr>
                                                    <m:t> </m:t>
                                                  </m:r>
                                                  <m:r>
                                                    <a:rPr lang="pt-BR" sz="2600" i="1">
                                                      <a:latin typeface="Cambria Math" panose="02040503050406030204" pitchFamily="18" charset="0"/>
                                                    </a:rPr>
                                                    <m:t>𝑥</m:t>
                                                  </m:r>
                                                </m:e>
                                                <m:sub>
                                                  <m:r>
                                                    <a:rPr lang="pt-BR" sz="2600" i="1">
                                                      <a:latin typeface="Cambria Math" panose="02040503050406030204" pitchFamily="18" charset="0"/>
                                                    </a:rPr>
                                                    <m:t>𝐾</m:t>
                                                  </m:r>
                                                </m:sub>
                                              </m:sSub>
                                              <m:r>
                                                <a:rPr lang="pt-BR" sz="2600" i="1">
                                                  <a:latin typeface="Cambria Math" panose="02040503050406030204" pitchFamily="18" charset="0"/>
                                                  <a:ea typeface="Cambria Math" panose="02040503050406030204" pitchFamily="18" charset="0"/>
                                                </a:rPr>
                                                <m:t>)</m:t>
                                              </m:r>
                                            </m:num>
                                            <m:den>
                                              <m:r>
                                                <a:rPr lang="pt-BR" sz="2600" i="1">
                                                  <a:latin typeface="Cambria Math" panose="02040503050406030204" pitchFamily="18" charset="0"/>
                                                  <a:ea typeface="Cambria Math" panose="02040503050406030204" pitchFamily="18" charset="0"/>
                                                </a:rPr>
                                                <m:t>𝜕</m:t>
                                              </m:r>
                                              <m:sSub>
                                                <m:sSubPr>
                                                  <m:ctrlPr>
                                                    <a:rPr lang="pt-BR" sz="2600" i="1" smtClean="0">
                                                      <a:latin typeface="Cambria Math" panose="02040503050406030204" pitchFamily="18" charset="0"/>
                                                      <a:ea typeface="Cambria Math" panose="02040503050406030204" pitchFamily="18" charset="0"/>
                                                    </a:rPr>
                                                  </m:ctrlPr>
                                                </m:sSubPr>
                                                <m:e>
                                                  <m:r>
                                                    <a:rPr lang="pt-BR" sz="2600" i="1">
                                                      <a:latin typeface="Cambria Math" panose="02040503050406030204" pitchFamily="18" charset="0"/>
                                                      <a:ea typeface="Cambria Math" panose="02040503050406030204" pitchFamily="18" charset="0"/>
                                                    </a:rPr>
                                                    <m:t>𝑥</m:t>
                                                  </m:r>
                                                </m:e>
                                                <m:sub>
                                                  <m:r>
                                                    <a:rPr lang="pt-BR" sz="2600" b="0" i="1" smtClean="0">
                                                      <a:latin typeface="Cambria Math" panose="02040503050406030204" pitchFamily="18" charset="0"/>
                                                      <a:ea typeface="Cambria Math" panose="02040503050406030204" pitchFamily="18" charset="0"/>
                                                    </a:rPr>
                                                    <m:t>1</m:t>
                                                  </m:r>
                                                </m:sub>
                                              </m:sSub>
                                            </m:den>
                                          </m:f>
                                        </m:e>
                                        <m:e>
                                          <m:f>
                                            <m:fPr>
                                              <m:ctrlPr>
                                                <a:rPr lang="pt-BR" sz="2600" i="1">
                                                  <a:latin typeface="Cambria Math" panose="02040503050406030204" pitchFamily="18" charset="0"/>
                                                  <a:ea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𝑓</m:t>
                                              </m:r>
                                              <m:r>
                                                <a:rPr lang="pt-BR" sz="2600" i="1">
                                                  <a:latin typeface="Cambria Math" panose="02040503050406030204" pitchFamily="18" charset="0"/>
                                                  <a:ea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b="0" i="1" smtClean="0">
                                                      <a:latin typeface="Cambria Math" panose="02040503050406030204" pitchFamily="18" charset="0"/>
                                                    </a:rPr>
                                                    <m:t>1</m:t>
                                                  </m:r>
                                                </m:sub>
                                              </m:sSub>
                                              <m:r>
                                                <a:rPr lang="pt-BR" sz="2600" i="1">
                                                  <a:latin typeface="Cambria Math" panose="02040503050406030204" pitchFamily="18" charset="0"/>
                                                </a:rPr>
                                                <m:t>,</m:t>
                                              </m:r>
                                              <m:r>
                                                <a:rPr lang="pt-BR" sz="2600" b="0" i="1" smtClean="0">
                                                  <a:latin typeface="Cambria Math" panose="02040503050406030204" pitchFamily="18" charset="0"/>
                                                </a:rPr>
                                                <m:t>  </m:t>
                                              </m:r>
                                              <m:sSub>
                                                <m:sSubPr>
                                                  <m:ctrlPr>
                                                    <a:rPr lang="pt-BR" sz="2600" i="1">
                                                      <a:latin typeface="Cambria Math" panose="02040503050406030204" pitchFamily="18" charset="0"/>
                                                    </a:rPr>
                                                  </m:ctrlPr>
                                                </m:sSubPr>
                                                <m:e>
                                                  <m:r>
                                                    <a:rPr lang="pt-BR" sz="2600" b="0" i="1" smtClean="0">
                                                      <a:latin typeface="Cambria Math" panose="02040503050406030204" pitchFamily="18" charset="0"/>
                                                    </a:rPr>
                                                    <m:t> </m:t>
                                                  </m:r>
                                                  <m:r>
                                                    <a:rPr lang="pt-BR" sz="2600" i="1">
                                                      <a:latin typeface="Cambria Math" panose="02040503050406030204" pitchFamily="18" charset="0"/>
                                                    </a:rPr>
                                                    <m:t>𝑥</m:t>
                                                  </m:r>
                                                </m:e>
                                                <m:sub>
                                                  <m:r>
                                                    <a:rPr lang="pt-BR" sz="2600" b="0" i="1" smtClean="0">
                                                      <a:latin typeface="Cambria Math" panose="02040503050406030204" pitchFamily="18" charset="0"/>
                                                    </a:rPr>
                                                    <m:t>2</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b="0" i="1" smtClean="0">
                                                      <a:latin typeface="Cambria Math" panose="02040503050406030204" pitchFamily="18" charset="0"/>
                                                    </a:rPr>
                                                    <m:t> </m:t>
                                                  </m:r>
                                                  <m:r>
                                                    <a:rPr lang="pt-BR" sz="2600" i="1">
                                                      <a:latin typeface="Cambria Math" panose="02040503050406030204" pitchFamily="18" charset="0"/>
                                                    </a:rPr>
                                                    <m:t>𝑥</m:t>
                                                  </m:r>
                                                </m:e>
                                                <m:sub>
                                                  <m:r>
                                                    <a:rPr lang="pt-BR" sz="2600" i="1">
                                                      <a:latin typeface="Cambria Math" panose="02040503050406030204" pitchFamily="18" charset="0"/>
                                                    </a:rPr>
                                                    <m:t>𝐾</m:t>
                                                  </m:r>
                                                </m:sub>
                                              </m:sSub>
                                              <m:r>
                                                <a:rPr lang="pt-BR" sz="2600" i="1">
                                                  <a:latin typeface="Cambria Math" panose="02040503050406030204" pitchFamily="18" charset="0"/>
                                                  <a:ea typeface="Cambria Math" panose="02040503050406030204" pitchFamily="18" charset="0"/>
                                                </a:rPr>
                                                <m:t>)</m:t>
                                              </m:r>
                                            </m:num>
                                            <m:den>
                                              <m:r>
                                                <a:rPr lang="pt-BR" sz="2600" i="1">
                                                  <a:latin typeface="Cambria Math" panose="02040503050406030204" pitchFamily="18" charset="0"/>
                                                  <a:ea typeface="Cambria Math" panose="02040503050406030204" pitchFamily="18" charset="0"/>
                                                </a:rPr>
                                                <m:t>𝜕</m:t>
                                              </m:r>
                                              <m:sSub>
                                                <m:sSubPr>
                                                  <m:ctrlPr>
                                                    <a:rPr lang="pt-BR" sz="2600" i="1">
                                                      <a:latin typeface="Cambria Math" panose="02040503050406030204" pitchFamily="18" charset="0"/>
                                                      <a:ea typeface="Cambria Math" panose="02040503050406030204" pitchFamily="18" charset="0"/>
                                                    </a:rPr>
                                                  </m:ctrlPr>
                                                </m:sSubPr>
                                                <m:e>
                                                  <m:r>
                                                    <a:rPr lang="pt-BR" sz="2600" i="1">
                                                      <a:latin typeface="Cambria Math" panose="02040503050406030204" pitchFamily="18" charset="0"/>
                                                      <a:ea typeface="Cambria Math" panose="02040503050406030204" pitchFamily="18" charset="0"/>
                                                    </a:rPr>
                                                    <m:t>𝑥</m:t>
                                                  </m:r>
                                                </m:e>
                                                <m:sub>
                                                  <m:r>
                                                    <a:rPr lang="pt-BR" sz="2600" b="0" i="1" smtClean="0">
                                                      <a:latin typeface="Cambria Math" panose="02040503050406030204" pitchFamily="18" charset="0"/>
                                                      <a:ea typeface="Cambria Math" panose="02040503050406030204" pitchFamily="18" charset="0"/>
                                                    </a:rPr>
                                                    <m:t>2</m:t>
                                                  </m:r>
                                                </m:sub>
                                              </m:sSub>
                                            </m:den>
                                          </m:f>
                                        </m:e>
                                      </m:mr>
                                    </m:m>
                                  </m:e>
                                  <m:e>
                                    <m:r>
                                      <a:rPr lang="pt-BR" sz="2600" i="1">
                                        <a:latin typeface="Cambria Math" panose="02040503050406030204" pitchFamily="18" charset="0"/>
                                        <a:ea typeface="Cambria Math" panose="02040503050406030204" pitchFamily="18" charset="0"/>
                                      </a:rPr>
                                      <m:t>…</m:t>
                                    </m:r>
                                  </m:e>
                                  <m:e>
                                    <m:f>
                                      <m:fPr>
                                        <m:ctrlPr>
                                          <a:rPr lang="pt-BR" sz="2600" i="1">
                                            <a:latin typeface="Cambria Math" panose="02040503050406030204" pitchFamily="18" charset="0"/>
                                            <a:ea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𝑓</m:t>
                                        </m:r>
                                        <m:r>
                                          <a:rPr lang="pt-BR" sz="2600" i="1">
                                            <a:latin typeface="Cambria Math" panose="02040503050406030204" pitchFamily="18" charset="0"/>
                                            <a:ea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b="0" i="1" smtClean="0">
                                                <a:latin typeface="Cambria Math" panose="02040503050406030204" pitchFamily="18" charset="0"/>
                                              </a:rPr>
                                              <m:t>1</m:t>
                                            </m:r>
                                          </m:sub>
                                        </m:sSub>
                                        <m:r>
                                          <a:rPr lang="pt-BR" sz="2600" i="1">
                                            <a:latin typeface="Cambria Math" panose="02040503050406030204" pitchFamily="18" charset="0"/>
                                          </a:rPr>
                                          <m:t>,</m:t>
                                        </m:r>
                                        <m:r>
                                          <a:rPr lang="pt-BR" sz="2600" b="0" i="1" smtClean="0">
                                            <a:latin typeface="Cambria Math" panose="02040503050406030204" pitchFamily="18" charset="0"/>
                                          </a:rPr>
                                          <m:t> </m:t>
                                        </m:r>
                                        <m:sSub>
                                          <m:sSubPr>
                                            <m:ctrlPr>
                                              <a:rPr lang="pt-BR" sz="2600" i="1">
                                                <a:latin typeface="Cambria Math" panose="02040503050406030204" pitchFamily="18" charset="0"/>
                                              </a:rPr>
                                            </m:ctrlPr>
                                          </m:sSubPr>
                                          <m:e>
                                            <m:r>
                                              <a:rPr lang="pt-BR" sz="2600" b="0" i="1" smtClean="0">
                                                <a:latin typeface="Cambria Math" panose="02040503050406030204" pitchFamily="18" charset="0"/>
                                              </a:rPr>
                                              <m:t> </m:t>
                                            </m:r>
                                            <m:r>
                                              <a:rPr lang="pt-BR" sz="2600" i="1">
                                                <a:latin typeface="Cambria Math" panose="02040503050406030204" pitchFamily="18" charset="0"/>
                                              </a:rPr>
                                              <m:t>𝑥</m:t>
                                            </m:r>
                                          </m:e>
                                          <m:sub>
                                            <m:r>
                                              <a:rPr lang="pt-BR" sz="2600" b="0" i="1" smtClean="0">
                                                <a:latin typeface="Cambria Math" panose="02040503050406030204" pitchFamily="18" charset="0"/>
                                              </a:rPr>
                                              <m:t>2</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b="0" i="1" smtClean="0">
                                                <a:latin typeface="Cambria Math" panose="02040503050406030204" pitchFamily="18" charset="0"/>
                                              </a:rPr>
                                              <m:t> </m:t>
                                            </m:r>
                                            <m:r>
                                              <a:rPr lang="pt-BR" sz="2600" i="1">
                                                <a:latin typeface="Cambria Math" panose="02040503050406030204" pitchFamily="18" charset="0"/>
                                              </a:rPr>
                                              <m:t>𝑥</m:t>
                                            </m:r>
                                          </m:e>
                                          <m:sub>
                                            <m:r>
                                              <a:rPr lang="pt-BR" sz="2600" i="1">
                                                <a:latin typeface="Cambria Math" panose="02040503050406030204" pitchFamily="18" charset="0"/>
                                              </a:rPr>
                                              <m:t>𝐾</m:t>
                                            </m:r>
                                          </m:sub>
                                        </m:sSub>
                                        <m:r>
                                          <a:rPr lang="pt-BR" sz="2600" i="1">
                                            <a:latin typeface="Cambria Math" panose="02040503050406030204" pitchFamily="18" charset="0"/>
                                            <a:ea typeface="Cambria Math" panose="02040503050406030204" pitchFamily="18" charset="0"/>
                                          </a:rPr>
                                          <m:t>)</m:t>
                                        </m:r>
                                      </m:num>
                                      <m:den>
                                        <m:r>
                                          <a:rPr lang="pt-BR" sz="2600" i="1">
                                            <a:latin typeface="Cambria Math" panose="02040503050406030204" pitchFamily="18" charset="0"/>
                                            <a:ea typeface="Cambria Math" panose="02040503050406030204" pitchFamily="18" charset="0"/>
                                          </a:rPr>
                                          <m:t>𝜕</m:t>
                                        </m:r>
                                        <m:sSub>
                                          <m:sSubPr>
                                            <m:ctrlPr>
                                              <a:rPr lang="pt-BR" sz="2600" i="1">
                                                <a:latin typeface="Cambria Math" panose="02040503050406030204" pitchFamily="18" charset="0"/>
                                                <a:ea typeface="Cambria Math" panose="02040503050406030204" pitchFamily="18" charset="0"/>
                                              </a:rPr>
                                            </m:ctrlPr>
                                          </m:sSubPr>
                                          <m:e>
                                            <m:r>
                                              <a:rPr lang="pt-BR" sz="2600" i="1">
                                                <a:latin typeface="Cambria Math" panose="02040503050406030204" pitchFamily="18" charset="0"/>
                                                <a:ea typeface="Cambria Math" panose="02040503050406030204" pitchFamily="18" charset="0"/>
                                              </a:rPr>
                                              <m:t>𝑥</m:t>
                                            </m:r>
                                          </m:e>
                                          <m:sub>
                                            <m:r>
                                              <a:rPr lang="pt-BR" sz="2600" i="1">
                                                <a:latin typeface="Cambria Math" panose="02040503050406030204" pitchFamily="18" charset="0"/>
                                                <a:ea typeface="Cambria Math" panose="02040503050406030204" pitchFamily="18" charset="0"/>
                                              </a:rPr>
                                              <m:t>𝐾</m:t>
                                            </m:r>
                                          </m:sub>
                                        </m:sSub>
                                      </m:den>
                                    </m:f>
                                  </m:e>
                                </m:mr>
                              </m:m>
                            </m:e>
                          </m:d>
                        </m:e>
                        <m:sup>
                          <m:r>
                            <a:rPr lang="pt-BR" sz="2600" i="1">
                              <a:latin typeface="Cambria Math" panose="02040503050406030204" pitchFamily="18" charset="0"/>
                              <a:ea typeface="Cambria Math" panose="02040503050406030204" pitchFamily="18" charset="0"/>
                            </a:rPr>
                            <m:t>𝑇</m:t>
                          </m:r>
                        </m:sup>
                      </m:sSup>
                      <m:r>
                        <a:rPr lang="pt-BR" sz="2600" b="0" i="1" smtClean="0">
                          <a:latin typeface="Cambria Math" panose="02040503050406030204" pitchFamily="18" charset="0"/>
                          <a:ea typeface="Cambria Math" panose="02040503050406030204" pitchFamily="18" charset="0"/>
                        </a:rPr>
                        <m:t>.</m:t>
                      </m:r>
                    </m:oMath>
                  </m:oMathPara>
                </a14:m>
                <a:endParaRPr lang="pt-BR" dirty="0"/>
              </a:p>
              <a:p>
                <a:r>
                  <a:rPr lang="pt-BR" dirty="0"/>
                  <a:t>Notem que o vetor gradiente é representado pelo símbolo </a:t>
                </a:r>
                <a:r>
                  <a:rPr lang="pt-BR" i="1" dirty="0" err="1"/>
                  <a:t>Nabla</a:t>
                </a:r>
                <a:r>
                  <a:rPr lang="pt-BR" dirty="0"/>
                  <a:t>, </a:t>
                </a:r>
                <a14:m>
                  <m:oMath xmlns:m="http://schemas.openxmlformats.org/officeDocument/2006/math">
                    <m:r>
                      <a:rPr lang="pt-BR" sz="2800" i="1" smtClean="0">
                        <a:latin typeface="Cambria Math" panose="02040503050406030204" pitchFamily="18" charset="0"/>
                        <a:ea typeface="Cambria Math" panose="02040503050406030204" pitchFamily="18" charset="0"/>
                      </a:rPr>
                      <m:t>𝛻</m:t>
                    </m:r>
                  </m:oMath>
                </a14:m>
                <a:r>
                  <a:rPr lang="pt-BR" dirty="0"/>
                  <a:t>, e é definido como um </a:t>
                </a:r>
                <a:r>
                  <a:rPr lang="pt-BR" b="1" i="1" dirty="0">
                    <a:solidFill>
                      <a:srgbClr val="00B050"/>
                    </a:solidFill>
                  </a:rPr>
                  <a:t>vetor coluna</a:t>
                </a:r>
                <a:r>
                  <a:rPr lang="pt-BR" dirty="0"/>
                  <a:t>, com número de elementos igual ao número de argumentos da função.</a:t>
                </a:r>
              </a:p>
              <a:p>
                <a:r>
                  <a:rPr lang="pt-BR" b="1" dirty="0"/>
                  <a:t>OBS</a:t>
                </a:r>
                <a:r>
                  <a:rPr lang="pt-BR" dirty="0"/>
                  <a:t>.: Na sequência, sem perda de generalidade, nós vamos assumir uma função com apenas um argumento, </a:t>
                </a:r>
                <a14:m>
                  <m:oMath xmlns:m="http://schemas.openxmlformats.org/officeDocument/2006/math">
                    <m:r>
                      <a:rPr lang="pt-BR" i="1" smtClean="0">
                        <a:latin typeface="Cambria Math" panose="02040503050406030204" pitchFamily="18" charset="0"/>
                      </a:rPr>
                      <m:t>𝑓</m:t>
                    </m:r>
                    <m:d>
                      <m:dPr>
                        <m:ctrlPr>
                          <a:rPr lang="pt-BR" i="1" smtClean="0">
                            <a:latin typeface="Cambria Math" panose="02040503050406030204" pitchFamily="18" charset="0"/>
                          </a:rPr>
                        </m:ctrlPr>
                      </m:dPr>
                      <m:e>
                        <m:r>
                          <a:rPr lang="pt-BR" i="1" smtClean="0">
                            <a:latin typeface="Cambria Math" panose="02040503050406030204" pitchFamily="18" charset="0"/>
                          </a:rPr>
                          <m:t>𝑥</m:t>
                        </m:r>
                      </m:e>
                    </m:d>
                    <m:r>
                      <a:rPr lang="pt-BR" b="0" i="0" smtClean="0">
                        <a:latin typeface="Cambria Math" panose="02040503050406030204" pitchFamily="18" charset="0"/>
                      </a:rPr>
                      <m:t>.</m:t>
                    </m:r>
                  </m:oMath>
                </a14:m>
                <a:endParaRPr lang="pt-BR" dirty="0"/>
              </a:p>
            </p:txBody>
          </p:sp>
        </mc:Choice>
        <mc:Fallback xmlns="">
          <p:sp>
            <p:nvSpPr>
              <p:cNvPr id="3" name="Espaço Reservado para Conteúdo 2">
                <a:extLst>
                  <a:ext uri="{FF2B5EF4-FFF2-40B4-BE49-F238E27FC236}">
                    <a16:creationId xmlns:a16="http://schemas.microsoft.com/office/drawing/2014/main" id="{1F555B0D-6D08-0865-C39E-A6D2FD651EE5}"/>
                  </a:ext>
                </a:extLst>
              </p:cNvPr>
              <p:cNvSpPr>
                <a:spLocks noGrp="1" noRot="1" noChangeAspect="1" noMove="1" noResize="1" noEditPoints="1" noAdjustHandles="1" noChangeArrowheads="1" noChangeShapeType="1" noTextEdit="1"/>
              </p:cNvSpPr>
              <p:nvPr>
                <p:ph idx="1"/>
              </p:nvPr>
            </p:nvSpPr>
            <p:spPr>
              <a:xfrm>
                <a:off x="838201" y="1825624"/>
                <a:ext cx="11179628" cy="5032376"/>
              </a:xfrm>
              <a:blipFill>
                <a:blip r:embed="rId3"/>
                <a:stretch>
                  <a:fillRect l="-982" t="-1937" r="-600"/>
                </a:stretch>
              </a:blipFill>
            </p:spPr>
            <p:txBody>
              <a:bodyPr/>
              <a:lstStyle/>
              <a:p>
                <a:r>
                  <a:rPr lang="pt-BR">
                    <a:noFill/>
                  </a:rPr>
                  <a:t> </a:t>
                </a:r>
              </a:p>
            </p:txBody>
          </p:sp>
        </mc:Fallback>
      </mc:AlternateContent>
    </p:spTree>
    <p:extLst>
      <p:ext uri="{BB962C8B-B14F-4D97-AF65-F5344CB8AC3E}">
        <p14:creationId xmlns:p14="http://schemas.microsoft.com/office/powerpoint/2010/main" val="1313277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Agrupar 35">
            <a:extLst>
              <a:ext uri="{FF2B5EF4-FFF2-40B4-BE49-F238E27FC236}">
                <a16:creationId xmlns:a16="http://schemas.microsoft.com/office/drawing/2014/main" id="{FF5B73EB-D534-908A-A565-DE6D5A151BA6}"/>
              </a:ext>
            </a:extLst>
          </p:cNvPr>
          <p:cNvGrpSpPr/>
          <p:nvPr/>
        </p:nvGrpSpPr>
        <p:grpSpPr>
          <a:xfrm>
            <a:off x="2557851" y="1849057"/>
            <a:ext cx="5128513" cy="4788675"/>
            <a:chOff x="2557851" y="1849057"/>
            <a:chExt cx="5128513" cy="4788675"/>
          </a:xfrm>
        </p:grpSpPr>
        <p:grpSp>
          <p:nvGrpSpPr>
            <p:cNvPr id="30" name="Agrupar 29">
              <a:extLst>
                <a:ext uri="{FF2B5EF4-FFF2-40B4-BE49-F238E27FC236}">
                  <a16:creationId xmlns:a16="http://schemas.microsoft.com/office/drawing/2014/main" id="{4B31B99E-D78E-4235-31E0-5E261D83058B}"/>
                </a:ext>
              </a:extLst>
            </p:cNvPr>
            <p:cNvGrpSpPr/>
            <p:nvPr/>
          </p:nvGrpSpPr>
          <p:grpSpPr>
            <a:xfrm>
              <a:off x="2557851" y="1849057"/>
              <a:ext cx="5128513" cy="4788675"/>
              <a:chOff x="2557851" y="1849057"/>
              <a:chExt cx="5128513" cy="4788675"/>
            </a:xfrm>
          </p:grpSpPr>
          <p:cxnSp>
            <p:nvCxnSpPr>
              <p:cNvPr id="28" name="Conector reto 27">
                <a:extLst>
                  <a:ext uri="{FF2B5EF4-FFF2-40B4-BE49-F238E27FC236}">
                    <a16:creationId xmlns:a16="http://schemas.microsoft.com/office/drawing/2014/main" id="{E3E39E0A-8C56-E3B3-8ECE-6E3071EEF2A4}"/>
                  </a:ext>
                </a:extLst>
              </p:cNvPr>
              <p:cNvCxnSpPr>
                <a:cxnSpLocks/>
              </p:cNvCxnSpPr>
              <p:nvPr/>
            </p:nvCxnSpPr>
            <p:spPr>
              <a:xfrm flipV="1">
                <a:off x="3934885" y="2384497"/>
                <a:ext cx="955778" cy="14854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Conector reto 6">
                <a:extLst>
                  <a:ext uri="{FF2B5EF4-FFF2-40B4-BE49-F238E27FC236}">
                    <a16:creationId xmlns:a16="http://schemas.microsoft.com/office/drawing/2014/main" id="{63110A15-1369-D226-8428-C3E17DE2CCC0}"/>
                  </a:ext>
                </a:extLst>
              </p:cNvPr>
              <p:cNvCxnSpPr/>
              <p:nvPr/>
            </p:nvCxnSpPr>
            <p:spPr>
              <a:xfrm>
                <a:off x="4395736" y="3184721"/>
                <a:ext cx="0" cy="756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 name="Group 3">
                <a:extLst>
                  <a:ext uri="{FF2B5EF4-FFF2-40B4-BE49-F238E27FC236}">
                    <a16:creationId xmlns:a16="http://schemas.microsoft.com/office/drawing/2014/main" id="{45643FC4-024A-9D9C-6F14-D57B74DE287E}"/>
                  </a:ext>
                </a:extLst>
              </p:cNvPr>
              <p:cNvGrpSpPr/>
              <p:nvPr/>
            </p:nvGrpSpPr>
            <p:grpSpPr>
              <a:xfrm>
                <a:off x="3241169" y="1849057"/>
                <a:ext cx="4445195" cy="4788675"/>
                <a:chOff x="5592784" y="3280305"/>
                <a:chExt cx="4445195" cy="4788675"/>
              </a:xfrm>
            </p:grpSpPr>
            <p:grpSp>
              <p:nvGrpSpPr>
                <p:cNvPr id="18" name="Group 4">
                  <a:extLst>
                    <a:ext uri="{FF2B5EF4-FFF2-40B4-BE49-F238E27FC236}">
                      <a16:creationId xmlns:a16="http://schemas.microsoft.com/office/drawing/2014/main" id="{BD083BC0-98EF-0A5F-57CC-EEB73C4C7EEE}"/>
                    </a:ext>
                  </a:extLst>
                </p:cNvPr>
                <p:cNvGrpSpPr/>
                <p:nvPr/>
              </p:nvGrpSpPr>
              <p:grpSpPr>
                <a:xfrm>
                  <a:off x="6299200" y="4001293"/>
                  <a:ext cx="2806700" cy="4067687"/>
                  <a:chOff x="6299200" y="4001293"/>
                  <a:chExt cx="2806700" cy="4067687"/>
                </a:xfrm>
              </p:grpSpPr>
              <p:grpSp>
                <p:nvGrpSpPr>
                  <p:cNvPr id="23" name="Group 9">
                    <a:extLst>
                      <a:ext uri="{FF2B5EF4-FFF2-40B4-BE49-F238E27FC236}">
                        <a16:creationId xmlns:a16="http://schemas.microsoft.com/office/drawing/2014/main" id="{63CCA800-8129-5C3A-BD1B-367E6752C373}"/>
                      </a:ext>
                    </a:extLst>
                  </p:cNvPr>
                  <p:cNvGrpSpPr/>
                  <p:nvPr/>
                </p:nvGrpSpPr>
                <p:grpSpPr>
                  <a:xfrm>
                    <a:off x="6299200" y="4001293"/>
                    <a:ext cx="2806700" cy="4067687"/>
                    <a:chOff x="5943600" y="2032000"/>
                    <a:chExt cx="2806700" cy="4067687"/>
                  </a:xfrm>
                </p:grpSpPr>
                <p:sp>
                  <p:nvSpPr>
                    <p:cNvPr id="25" name="Oval 19">
                      <a:extLst>
                        <a:ext uri="{FF2B5EF4-FFF2-40B4-BE49-F238E27FC236}">
                          <a16:creationId xmlns:a16="http://schemas.microsoft.com/office/drawing/2014/main" id="{1327A4BE-15FE-B579-7FE0-81AD416F1AFD}"/>
                        </a:ext>
                      </a:extLst>
                    </p:cNvPr>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Rectangle 20">
                      <a:extLst>
                        <a:ext uri="{FF2B5EF4-FFF2-40B4-BE49-F238E27FC236}">
                          <a16:creationId xmlns:a16="http://schemas.microsoft.com/office/drawing/2014/main" id="{E06D2782-4799-198D-0FF1-93BB9FDE7026}"/>
                        </a:ext>
                      </a:extLst>
                    </p:cNvPr>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4" name="Flowchart: Connector 12">
                    <a:extLst>
                      <a:ext uri="{FF2B5EF4-FFF2-40B4-BE49-F238E27FC236}">
                        <a16:creationId xmlns:a16="http://schemas.microsoft.com/office/drawing/2014/main" id="{34548E73-7FD3-A330-E169-98C97490AFE2}"/>
                      </a:ext>
                    </a:extLst>
                  </p:cNvPr>
                  <p:cNvSpPr/>
                  <p:nvPr/>
                </p:nvSpPr>
                <p:spPr>
                  <a:xfrm>
                    <a:off x="6693351" y="4526911"/>
                    <a:ext cx="108000" cy="108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9" name="Straight Arrow Connector 5">
                  <a:extLst>
                    <a:ext uri="{FF2B5EF4-FFF2-40B4-BE49-F238E27FC236}">
                      <a16:creationId xmlns:a16="http://schemas.microsoft.com/office/drawing/2014/main" id="{EFB31E86-E897-1312-8272-4AEBE75C31C9}"/>
                    </a:ext>
                  </a:extLst>
                </p:cNvPr>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6">
                  <a:extLst>
                    <a:ext uri="{FF2B5EF4-FFF2-40B4-BE49-F238E27FC236}">
                      <a16:creationId xmlns:a16="http://schemas.microsoft.com/office/drawing/2014/main" id="{4A75BAA6-1B98-1366-C0B1-ABBDB48F212E}"/>
                    </a:ext>
                  </a:extLst>
                </p:cNvPr>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7">
                      <a:extLst>
                        <a:ext uri="{FF2B5EF4-FFF2-40B4-BE49-F238E27FC236}">
                          <a16:creationId xmlns:a16="http://schemas.microsoft.com/office/drawing/2014/main" id="{A5625685-309C-EC21-6955-1B7FB8489FF6}"/>
                        </a:ext>
                      </a:extLst>
                    </p:cNvPr>
                    <p:cNvSpPr/>
                    <p:nvPr/>
                  </p:nvSpPr>
                  <p:spPr>
                    <a:xfrm>
                      <a:off x="5592784" y="3280305"/>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21" name="Rectangle 7">
                      <a:extLst>
                        <a:ext uri="{FF2B5EF4-FFF2-40B4-BE49-F238E27FC236}">
                          <a16:creationId xmlns:a16="http://schemas.microsoft.com/office/drawing/2014/main" id="{A5625685-309C-EC21-6955-1B7FB8489FF6}"/>
                        </a:ext>
                      </a:extLst>
                    </p:cNvPr>
                    <p:cNvSpPr>
                      <a:spLocks noRot="1" noChangeAspect="1" noMove="1" noResize="1" noEditPoints="1" noAdjustHandles="1" noChangeArrowheads="1" noChangeShapeType="1" noTextEdit="1"/>
                    </p:cNvSpPr>
                    <p:nvPr/>
                  </p:nvSpPr>
                  <p:spPr>
                    <a:xfrm>
                      <a:off x="5592784" y="3280305"/>
                      <a:ext cx="693716" cy="369332"/>
                    </a:xfrm>
                    <a:prstGeom prst="rect">
                      <a:avLst/>
                    </a:prstGeom>
                    <a:blipFill>
                      <a:blip r:embed="rId2"/>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Rectangle 8">
                      <a:extLst>
                        <a:ext uri="{FF2B5EF4-FFF2-40B4-BE49-F238E27FC236}">
                          <a16:creationId xmlns:a16="http://schemas.microsoft.com/office/drawing/2014/main" id="{161B0DD3-F136-6364-1357-D87AB20C91F9}"/>
                        </a:ext>
                      </a:extLst>
                    </p:cNvPr>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p:cxnSp>
            <p:nvCxnSpPr>
              <p:cNvPr id="9" name="Conector reto 8">
                <a:extLst>
                  <a:ext uri="{FF2B5EF4-FFF2-40B4-BE49-F238E27FC236}">
                    <a16:creationId xmlns:a16="http://schemas.microsoft.com/office/drawing/2014/main" id="{C7640199-8646-03FD-FD8B-5C874E0DA7A6}"/>
                  </a:ext>
                </a:extLst>
              </p:cNvPr>
              <p:cNvCxnSpPr/>
              <p:nvPr/>
            </p:nvCxnSpPr>
            <p:spPr>
              <a:xfrm flipH="1">
                <a:off x="3241736" y="3149663"/>
                <a:ext cx="1152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8">
                    <a:extLst>
                      <a:ext uri="{FF2B5EF4-FFF2-40B4-BE49-F238E27FC236}">
                        <a16:creationId xmlns:a16="http://schemas.microsoft.com/office/drawing/2014/main" id="{F68B3EA5-E817-37DC-1EC7-815544FF5209}"/>
                      </a:ext>
                    </a:extLst>
                  </p:cNvPr>
                  <p:cNvSpPr/>
                  <p:nvPr/>
                </p:nvSpPr>
                <p:spPr>
                  <a:xfrm>
                    <a:off x="4133953" y="3970255"/>
                    <a:ext cx="51956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𝑥</m:t>
                          </m:r>
                          <m:r>
                            <a:rPr lang="pt-BR" sz="1200" b="0" i="1" smtClean="0">
                              <a:latin typeface="Cambria Math" panose="02040503050406030204" pitchFamily="18" charset="0"/>
                            </a:rPr>
                            <m:t>(0)</m:t>
                          </m:r>
                        </m:oMath>
                      </m:oMathPara>
                    </a14:m>
                    <a:endParaRPr lang="nl-BE" sz="1200" dirty="0"/>
                  </a:p>
                </p:txBody>
              </p:sp>
            </mc:Choice>
            <mc:Fallback xmlns="">
              <p:sp>
                <p:nvSpPr>
                  <p:cNvPr id="13" name="Rectangle 8">
                    <a:extLst>
                      <a:ext uri="{FF2B5EF4-FFF2-40B4-BE49-F238E27FC236}">
                        <a16:creationId xmlns:a16="http://schemas.microsoft.com/office/drawing/2014/main" id="{F68B3EA5-E817-37DC-1EC7-815544FF5209}"/>
                      </a:ext>
                    </a:extLst>
                  </p:cNvPr>
                  <p:cNvSpPr>
                    <a:spLocks noRot="1" noChangeAspect="1" noMove="1" noResize="1" noEditPoints="1" noAdjustHandles="1" noChangeArrowheads="1" noChangeShapeType="1" noTextEdit="1"/>
                  </p:cNvSpPr>
                  <p:nvPr/>
                </p:nvSpPr>
                <p:spPr>
                  <a:xfrm>
                    <a:off x="4133953" y="3970255"/>
                    <a:ext cx="519566" cy="276999"/>
                  </a:xfrm>
                  <a:prstGeom prst="rect">
                    <a:avLst/>
                  </a:prstGeom>
                  <a:blipFill>
                    <a:blip r:embed="rId7"/>
                    <a:stretch>
                      <a:fillRect b="-65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Rectangle 7">
                    <a:extLst>
                      <a:ext uri="{FF2B5EF4-FFF2-40B4-BE49-F238E27FC236}">
                        <a16:creationId xmlns:a16="http://schemas.microsoft.com/office/drawing/2014/main" id="{D0769E4C-DD9D-ED39-DC62-054979614FEB}"/>
                      </a:ext>
                    </a:extLst>
                  </p:cNvPr>
                  <p:cNvSpPr/>
                  <p:nvPr/>
                </p:nvSpPr>
                <p:spPr>
                  <a:xfrm>
                    <a:off x="2557851" y="3011163"/>
                    <a:ext cx="73674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𝑓</m:t>
                          </m:r>
                          <m:d>
                            <m:dPr>
                              <m:ctrlPr>
                                <a:rPr lang="pt-BR" sz="1200" i="1" smtClean="0">
                                  <a:latin typeface="Cambria Math" panose="02040503050406030204" pitchFamily="18" charset="0"/>
                                </a:rPr>
                              </m:ctrlPr>
                            </m:dPr>
                            <m:e>
                              <m:r>
                                <a:rPr lang="pt-BR" sz="1200" i="1">
                                  <a:latin typeface="Cambria Math" panose="02040503050406030204" pitchFamily="18" charset="0"/>
                                </a:rPr>
                                <m:t>𝑥</m:t>
                              </m:r>
                              <m:r>
                                <a:rPr lang="pt-BR" sz="1200" i="1">
                                  <a:latin typeface="Cambria Math" panose="02040503050406030204" pitchFamily="18" charset="0"/>
                                </a:rPr>
                                <m:t>(0)</m:t>
                              </m:r>
                            </m:e>
                          </m:d>
                        </m:oMath>
                      </m:oMathPara>
                    </a14:m>
                    <a:endParaRPr lang="nl-BE" sz="1200" dirty="0"/>
                  </a:p>
                </p:txBody>
              </p:sp>
            </mc:Choice>
            <mc:Fallback xmlns="">
              <p:sp>
                <p:nvSpPr>
                  <p:cNvPr id="15" name="Rectangle 7">
                    <a:extLst>
                      <a:ext uri="{FF2B5EF4-FFF2-40B4-BE49-F238E27FC236}">
                        <a16:creationId xmlns:a16="http://schemas.microsoft.com/office/drawing/2014/main" id="{D0769E4C-DD9D-ED39-DC62-054979614FEB}"/>
                      </a:ext>
                    </a:extLst>
                  </p:cNvPr>
                  <p:cNvSpPr>
                    <a:spLocks noRot="1" noChangeAspect="1" noMove="1" noResize="1" noEditPoints="1" noAdjustHandles="1" noChangeArrowheads="1" noChangeShapeType="1" noTextEdit="1"/>
                  </p:cNvSpPr>
                  <p:nvPr/>
                </p:nvSpPr>
                <p:spPr>
                  <a:xfrm>
                    <a:off x="2557851" y="3011163"/>
                    <a:ext cx="736740" cy="276999"/>
                  </a:xfrm>
                  <a:prstGeom prst="rect">
                    <a:avLst/>
                  </a:prstGeom>
                  <a:blipFill>
                    <a:blip r:embed="rId8"/>
                    <a:stretch>
                      <a:fillRect b="-8889"/>
                    </a:stretch>
                  </a:blipFill>
                </p:spPr>
                <p:txBody>
                  <a:bodyPr/>
                  <a:lstStyle/>
                  <a:p>
                    <a:r>
                      <a:rPr lang="pt-BR">
                        <a:noFill/>
                      </a:rPr>
                      <a:t> </a:t>
                    </a:r>
                  </a:p>
                </p:txBody>
              </p:sp>
            </mc:Fallback>
          </mc:AlternateContent>
        </p:grpSp>
        <p:sp>
          <p:nvSpPr>
            <p:cNvPr id="31" name="CaixaDeTexto 30">
              <a:extLst>
                <a:ext uri="{FF2B5EF4-FFF2-40B4-BE49-F238E27FC236}">
                  <a16:creationId xmlns:a16="http://schemas.microsoft.com/office/drawing/2014/main" id="{64A4657C-960E-11D0-A7F3-D857EE94806A}"/>
                </a:ext>
              </a:extLst>
            </p:cNvPr>
            <p:cNvSpPr txBox="1"/>
            <p:nvPr/>
          </p:nvSpPr>
          <p:spPr>
            <a:xfrm>
              <a:off x="4331572" y="2146194"/>
              <a:ext cx="1118182" cy="276999"/>
            </a:xfrm>
            <a:prstGeom prst="rect">
              <a:avLst/>
            </a:prstGeom>
            <a:noFill/>
          </p:spPr>
          <p:txBody>
            <a:bodyPr wrap="square" rtlCol="0">
              <a:spAutoFit/>
            </a:bodyPr>
            <a:lstStyle/>
            <a:p>
              <a:pPr algn="ctr"/>
              <a:r>
                <a:rPr lang="pt-BR" sz="1200" dirty="0"/>
                <a:t>reta </a:t>
              </a:r>
              <a:r>
                <a:rPr lang="pt-BR" sz="1100" dirty="0"/>
                <a:t>tangente</a:t>
              </a:r>
              <a:endParaRPr lang="pt-BR" sz="1200" dirty="0"/>
            </a:p>
          </p:txBody>
        </p:sp>
        <p:cxnSp>
          <p:nvCxnSpPr>
            <p:cNvPr id="33" name="Conector de Seta Reta 32">
              <a:extLst>
                <a:ext uri="{FF2B5EF4-FFF2-40B4-BE49-F238E27FC236}">
                  <a16:creationId xmlns:a16="http://schemas.microsoft.com/office/drawing/2014/main" id="{F6EF6F6D-8D74-FA08-87F6-546EA051C046}"/>
                </a:ext>
              </a:extLst>
            </p:cNvPr>
            <p:cNvCxnSpPr>
              <a:cxnSpLocks/>
            </p:cNvCxnSpPr>
            <p:nvPr/>
          </p:nvCxnSpPr>
          <p:spPr>
            <a:xfrm>
              <a:off x="4462889" y="3149663"/>
              <a:ext cx="49692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CaixaDeTexto 34">
              <a:extLst>
                <a:ext uri="{FF2B5EF4-FFF2-40B4-BE49-F238E27FC236}">
                  <a16:creationId xmlns:a16="http://schemas.microsoft.com/office/drawing/2014/main" id="{FC568033-C4DD-8086-39C7-51BAF3389745}"/>
                </a:ext>
              </a:extLst>
            </p:cNvPr>
            <p:cNvSpPr txBox="1"/>
            <p:nvPr/>
          </p:nvSpPr>
          <p:spPr>
            <a:xfrm>
              <a:off x="4887385" y="2927386"/>
              <a:ext cx="1219200" cy="430887"/>
            </a:xfrm>
            <a:prstGeom prst="rect">
              <a:avLst/>
            </a:prstGeom>
            <a:noFill/>
          </p:spPr>
          <p:txBody>
            <a:bodyPr wrap="square" rtlCol="0">
              <a:spAutoFit/>
            </a:bodyPr>
            <a:lstStyle/>
            <a:p>
              <a:pPr algn="ctr"/>
              <a:r>
                <a:rPr lang="pt-BR" sz="1100" dirty="0"/>
                <a:t>direção apontada pelo gradiente</a:t>
              </a:r>
            </a:p>
          </p:txBody>
        </p:sp>
      </p:grpSp>
    </p:spTree>
    <p:extLst>
      <p:ext uri="{BB962C8B-B14F-4D97-AF65-F5344CB8AC3E}">
        <p14:creationId xmlns:p14="http://schemas.microsoft.com/office/powerpoint/2010/main" val="31426096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upo 71"/>
          <p:cNvGrpSpPr/>
          <p:nvPr/>
        </p:nvGrpSpPr>
        <p:grpSpPr>
          <a:xfrm>
            <a:off x="2848579" y="1571592"/>
            <a:ext cx="5159332" cy="4965656"/>
            <a:chOff x="2527032" y="1672076"/>
            <a:chExt cx="5159332" cy="4965656"/>
          </a:xfrm>
        </p:grpSpPr>
        <p:cxnSp>
          <p:nvCxnSpPr>
            <p:cNvPr id="17" name="Conector reto 16"/>
            <p:cNvCxnSpPr/>
            <p:nvPr/>
          </p:nvCxnSpPr>
          <p:spPr>
            <a:xfrm>
              <a:off x="4179935" y="3579404"/>
              <a:ext cx="0" cy="36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3215769" y="1672076"/>
              <a:ext cx="4470595" cy="4965656"/>
              <a:chOff x="5567384" y="3103324"/>
              <a:chExt cx="4470595" cy="4965656"/>
            </a:xfrm>
          </p:grpSpPr>
          <p:grpSp>
            <p:nvGrpSpPr>
              <p:cNvPr id="5" name="Group 4"/>
              <p:cNvGrpSpPr/>
              <p:nvPr/>
            </p:nvGrpSpPr>
            <p:grpSpPr>
              <a:xfrm>
                <a:off x="6299200" y="4001293"/>
                <a:ext cx="2806700" cy="4067687"/>
                <a:chOff x="6299200" y="4001293"/>
                <a:chExt cx="2806700" cy="4067687"/>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3" name="Flowchart: Connector 12"/>
                <p:cNvSpPr/>
                <p:nvPr/>
              </p:nvSpPr>
              <p:spPr>
                <a:xfrm>
                  <a:off x="6478144" y="4933774"/>
                  <a:ext cx="108000" cy="108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p:cxnSp>
          <p:nvCxnSpPr>
            <p:cNvPr id="42" name="Conector reto 41"/>
            <p:cNvCxnSpPr/>
            <p:nvPr/>
          </p:nvCxnSpPr>
          <p:spPr>
            <a:xfrm flipH="1">
              <a:off x="3256567" y="3556552"/>
              <a:ext cx="90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Rectangle 8"/>
                <p:cNvSpPr/>
                <p:nvPr/>
              </p:nvSpPr>
              <p:spPr>
                <a:xfrm>
                  <a:off x="3876170" y="4026451"/>
                  <a:ext cx="51956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𝑥</m:t>
                        </m:r>
                        <m:r>
                          <a:rPr lang="pt-BR" sz="1200" b="0" i="1" smtClean="0">
                            <a:latin typeface="Cambria Math" panose="02040503050406030204" pitchFamily="18" charset="0"/>
                          </a:rPr>
                          <m:t>(0)</m:t>
                        </m:r>
                      </m:oMath>
                    </m:oMathPara>
                  </a14:m>
                  <a:endParaRPr lang="nl-BE" sz="1200" dirty="0"/>
                </a:p>
              </p:txBody>
            </p:sp>
          </mc:Choice>
          <mc:Fallback xmlns="">
            <p:sp>
              <p:nvSpPr>
                <p:cNvPr id="60" name="Rectangle 8"/>
                <p:cNvSpPr>
                  <a:spLocks noRot="1" noChangeAspect="1" noMove="1" noResize="1" noEditPoints="1" noAdjustHandles="1" noChangeArrowheads="1" noChangeShapeType="1" noTextEdit="1"/>
                </p:cNvSpPr>
                <p:nvPr/>
              </p:nvSpPr>
              <p:spPr>
                <a:xfrm>
                  <a:off x="3876170" y="4026451"/>
                  <a:ext cx="519566" cy="276999"/>
                </a:xfrm>
                <a:prstGeom prst="rect">
                  <a:avLst/>
                </a:prstGeom>
                <a:blipFill rotWithShape="0">
                  <a:blip r:embed="rId7"/>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3" name="Rectangle 7"/>
                <p:cNvSpPr/>
                <p:nvPr/>
              </p:nvSpPr>
              <p:spPr>
                <a:xfrm>
                  <a:off x="2527032" y="3406222"/>
                  <a:ext cx="73674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𝑓</m:t>
                        </m:r>
                        <m:d>
                          <m:dPr>
                            <m:ctrlPr>
                              <a:rPr lang="pt-BR" sz="1200" i="1" smtClean="0">
                                <a:latin typeface="Cambria Math" panose="02040503050406030204" pitchFamily="18" charset="0"/>
                              </a:rPr>
                            </m:ctrlPr>
                          </m:dPr>
                          <m:e>
                            <m:r>
                              <a:rPr lang="pt-BR" sz="1200" i="1">
                                <a:latin typeface="Cambria Math" panose="02040503050406030204" pitchFamily="18" charset="0"/>
                              </a:rPr>
                              <m:t>𝑥</m:t>
                            </m:r>
                            <m:r>
                              <a:rPr lang="pt-BR" sz="1200" i="1">
                                <a:latin typeface="Cambria Math" panose="02040503050406030204" pitchFamily="18" charset="0"/>
                              </a:rPr>
                              <m:t>(0)</m:t>
                            </m:r>
                          </m:e>
                        </m:d>
                      </m:oMath>
                    </m:oMathPara>
                  </a14:m>
                  <a:endParaRPr lang="nl-BE" sz="1200" dirty="0"/>
                </a:p>
              </p:txBody>
            </p:sp>
          </mc:Choice>
          <mc:Fallback xmlns="">
            <p:sp>
              <p:nvSpPr>
                <p:cNvPr id="63" name="Rectangle 7"/>
                <p:cNvSpPr>
                  <a:spLocks noRot="1" noChangeAspect="1" noMove="1" noResize="1" noEditPoints="1" noAdjustHandles="1" noChangeArrowheads="1" noChangeShapeType="1" noTextEdit="1"/>
                </p:cNvSpPr>
                <p:nvPr/>
              </p:nvSpPr>
              <p:spPr>
                <a:xfrm>
                  <a:off x="2527032" y="3406222"/>
                  <a:ext cx="736740" cy="276999"/>
                </a:xfrm>
                <a:prstGeom prst="rect">
                  <a:avLst/>
                </a:prstGeom>
                <a:blipFill rotWithShape="0">
                  <a:blip r:embed="rId9"/>
                  <a:stretch>
                    <a:fillRect b="-8889"/>
                  </a:stretch>
                </a:blipFill>
              </p:spPr>
              <p:txBody>
                <a:bodyPr/>
                <a:lstStyle/>
                <a:p>
                  <a:r>
                    <a:rPr lang="pt-BR">
                      <a:noFill/>
                    </a:rPr>
                    <a:t> </a:t>
                  </a:r>
                </a:p>
              </p:txBody>
            </p:sp>
          </mc:Fallback>
        </mc:AlternateContent>
      </p:grpSp>
    </p:spTree>
    <p:extLst>
      <p:ext uri="{BB962C8B-B14F-4D97-AF65-F5344CB8AC3E}">
        <p14:creationId xmlns:p14="http://schemas.microsoft.com/office/powerpoint/2010/main" val="19882702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upo 73"/>
          <p:cNvGrpSpPr/>
          <p:nvPr/>
        </p:nvGrpSpPr>
        <p:grpSpPr>
          <a:xfrm>
            <a:off x="1892854" y="1571592"/>
            <a:ext cx="6131298" cy="4965656"/>
            <a:chOff x="1571307" y="1672076"/>
            <a:chExt cx="6131298" cy="4965656"/>
          </a:xfrm>
        </p:grpSpPr>
        <p:grpSp>
          <p:nvGrpSpPr>
            <p:cNvPr id="72" name="Grupo 71"/>
            <p:cNvGrpSpPr/>
            <p:nvPr/>
          </p:nvGrpSpPr>
          <p:grpSpPr>
            <a:xfrm>
              <a:off x="1571307" y="1672076"/>
              <a:ext cx="6115057" cy="4965656"/>
              <a:chOff x="1571307" y="1672076"/>
              <a:chExt cx="6115057" cy="4965656"/>
            </a:xfrm>
          </p:grpSpPr>
          <p:cxnSp>
            <p:nvCxnSpPr>
              <p:cNvPr id="17" name="Conector reto 16"/>
              <p:cNvCxnSpPr/>
              <p:nvPr/>
            </p:nvCxnSpPr>
            <p:spPr>
              <a:xfrm>
                <a:off x="4179935" y="3579404"/>
                <a:ext cx="0" cy="36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3215769" y="1672076"/>
                <a:ext cx="4470595" cy="4965656"/>
                <a:chOff x="5567384" y="3103324"/>
                <a:chExt cx="4470595" cy="4965656"/>
              </a:xfrm>
            </p:grpSpPr>
            <p:grpSp>
              <p:nvGrpSpPr>
                <p:cNvPr id="5" name="Group 4"/>
                <p:cNvGrpSpPr/>
                <p:nvPr/>
              </p:nvGrpSpPr>
              <p:grpSpPr>
                <a:xfrm>
                  <a:off x="6299200" y="4001293"/>
                  <a:ext cx="2806700" cy="4067687"/>
                  <a:chOff x="6299200" y="4001293"/>
                  <a:chExt cx="2806700" cy="4067687"/>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3" name="Flowchart: Connector 12"/>
                  <p:cNvSpPr/>
                  <p:nvPr/>
                </p:nvSpPr>
                <p:spPr>
                  <a:xfrm>
                    <a:off x="6478144" y="4933774"/>
                    <a:ext cx="108000" cy="108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p:cxnSp>
            <p:nvCxnSpPr>
              <p:cNvPr id="42" name="Conector reto 41"/>
              <p:cNvCxnSpPr/>
              <p:nvPr/>
            </p:nvCxnSpPr>
            <p:spPr>
              <a:xfrm flipH="1">
                <a:off x="3256567" y="3556552"/>
                <a:ext cx="90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Flowchart: Connector 12"/>
              <p:cNvSpPr/>
              <p:nvPr/>
            </p:nvSpPr>
            <p:spPr>
              <a:xfrm>
                <a:off x="4848323" y="2640903"/>
                <a:ext cx="108000" cy="108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4" name="Conector reto 43"/>
              <p:cNvCxnSpPr/>
              <p:nvPr/>
            </p:nvCxnSpPr>
            <p:spPr>
              <a:xfrm>
                <a:off x="4911376" y="2685850"/>
                <a:ext cx="0" cy="126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Conector reto 56"/>
              <p:cNvCxnSpPr/>
              <p:nvPr/>
            </p:nvCxnSpPr>
            <p:spPr>
              <a:xfrm flipV="1">
                <a:off x="3262206" y="2698102"/>
                <a:ext cx="1620000" cy="557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Rectangle 8"/>
                  <p:cNvSpPr/>
                  <p:nvPr/>
                </p:nvSpPr>
                <p:spPr>
                  <a:xfrm>
                    <a:off x="3876170" y="4026451"/>
                    <a:ext cx="51956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𝑥</m:t>
                          </m:r>
                          <m:r>
                            <a:rPr lang="pt-BR" sz="1200" b="0" i="1" smtClean="0">
                              <a:latin typeface="Cambria Math" panose="02040503050406030204" pitchFamily="18" charset="0"/>
                            </a:rPr>
                            <m:t>(0)</m:t>
                          </m:r>
                        </m:oMath>
                      </m:oMathPara>
                    </a14:m>
                    <a:endParaRPr lang="nl-BE" sz="1200" dirty="0"/>
                  </a:p>
                </p:txBody>
              </p:sp>
            </mc:Choice>
            <mc:Fallback xmlns="">
              <p:sp>
                <p:nvSpPr>
                  <p:cNvPr id="60" name="Rectangle 8"/>
                  <p:cNvSpPr>
                    <a:spLocks noRot="1" noChangeAspect="1" noMove="1" noResize="1" noEditPoints="1" noAdjustHandles="1" noChangeArrowheads="1" noChangeShapeType="1" noTextEdit="1"/>
                  </p:cNvSpPr>
                  <p:nvPr/>
                </p:nvSpPr>
                <p:spPr>
                  <a:xfrm>
                    <a:off x="3876170" y="4026451"/>
                    <a:ext cx="519566" cy="276999"/>
                  </a:xfrm>
                  <a:prstGeom prst="rect">
                    <a:avLst/>
                  </a:prstGeom>
                  <a:blipFill rotWithShape="0">
                    <a:blip r:embed="rId7"/>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1" name="Rectangle 8"/>
                  <p:cNvSpPr/>
                  <p:nvPr/>
                </p:nvSpPr>
                <p:spPr>
                  <a:xfrm>
                    <a:off x="4395736" y="3921586"/>
                    <a:ext cx="1427891" cy="4507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𝑥</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0</m:t>
                              </m:r>
                            </m:e>
                          </m:d>
                          <m:r>
                            <a:rPr lang="pt-BR" sz="1200" b="0" i="1" smtClean="0">
                              <a:latin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𝛼</m:t>
                          </m:r>
                          <m:f>
                            <m:fPr>
                              <m:ctrlPr>
                                <a:rPr lang="pt-BR" sz="1200" i="1">
                                  <a:latin typeface="Cambria Math" panose="02040503050406030204" pitchFamily="18" charset="0"/>
                                  <a:ea typeface="Cambria Math" panose="02040503050406030204" pitchFamily="18" charset="0"/>
                                </a:rPr>
                              </m:ctrlPr>
                            </m:fPr>
                            <m:num>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rPr>
                                <m:t>𝑥</m:t>
                              </m:r>
                              <m:d>
                                <m:dPr>
                                  <m:ctrlPr>
                                    <a:rPr lang="pt-BR" sz="1200" i="1">
                                      <a:latin typeface="Cambria Math" panose="02040503050406030204" pitchFamily="18" charset="0"/>
                                    </a:rPr>
                                  </m:ctrlPr>
                                </m:dPr>
                                <m:e>
                                  <m:r>
                                    <a:rPr lang="pt-BR" sz="1200" i="1">
                                      <a:latin typeface="Cambria Math" panose="02040503050406030204" pitchFamily="18" charset="0"/>
                                    </a:rPr>
                                    <m:t>0</m:t>
                                  </m:r>
                                </m:e>
                              </m:d>
                              <m:r>
                                <a:rPr lang="pt-BR" sz="1200" i="1">
                                  <a:latin typeface="Cambria Math" panose="02040503050406030204" pitchFamily="18" charset="0"/>
                                  <a:ea typeface="Cambria Math" panose="02040503050406030204" pitchFamily="18" charset="0"/>
                                </a:rPr>
                                <m:t>)</m:t>
                              </m:r>
                            </m:num>
                            <m:den>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𝑥</m:t>
                              </m:r>
                            </m:den>
                          </m:f>
                        </m:oMath>
                      </m:oMathPara>
                    </a14:m>
                    <a:endParaRPr lang="nl-BE" sz="1200" dirty="0"/>
                  </a:p>
                </p:txBody>
              </p:sp>
            </mc:Choice>
            <mc:Fallback xmlns="">
              <p:sp>
                <p:nvSpPr>
                  <p:cNvPr id="61" name="Rectangle 8"/>
                  <p:cNvSpPr>
                    <a:spLocks noRot="1" noChangeAspect="1" noMove="1" noResize="1" noEditPoints="1" noAdjustHandles="1" noChangeArrowheads="1" noChangeShapeType="1" noTextEdit="1"/>
                  </p:cNvSpPr>
                  <p:nvPr/>
                </p:nvSpPr>
                <p:spPr>
                  <a:xfrm>
                    <a:off x="4395736" y="3921586"/>
                    <a:ext cx="1427891" cy="450701"/>
                  </a:xfrm>
                  <a:prstGeom prst="rect">
                    <a:avLst/>
                  </a:prstGeom>
                  <a:blipFill rotWithShape="0">
                    <a:blip r:embed="rId8"/>
                    <a:stretch>
                      <a:fillRect b="-13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3" name="Rectangle 7"/>
                  <p:cNvSpPr/>
                  <p:nvPr/>
                </p:nvSpPr>
                <p:spPr>
                  <a:xfrm>
                    <a:off x="2527032" y="3406222"/>
                    <a:ext cx="73674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𝑓</m:t>
                          </m:r>
                          <m:d>
                            <m:dPr>
                              <m:ctrlPr>
                                <a:rPr lang="pt-BR" sz="1200" i="1" smtClean="0">
                                  <a:latin typeface="Cambria Math" panose="02040503050406030204" pitchFamily="18" charset="0"/>
                                </a:rPr>
                              </m:ctrlPr>
                            </m:dPr>
                            <m:e>
                              <m:r>
                                <a:rPr lang="pt-BR" sz="1200" i="1">
                                  <a:latin typeface="Cambria Math" panose="02040503050406030204" pitchFamily="18" charset="0"/>
                                </a:rPr>
                                <m:t>𝑥</m:t>
                              </m:r>
                              <m:r>
                                <a:rPr lang="pt-BR" sz="1200" i="1">
                                  <a:latin typeface="Cambria Math" panose="02040503050406030204" pitchFamily="18" charset="0"/>
                                </a:rPr>
                                <m:t>(0)</m:t>
                              </m:r>
                            </m:e>
                          </m:d>
                        </m:oMath>
                      </m:oMathPara>
                    </a14:m>
                    <a:endParaRPr lang="nl-BE" sz="1200" dirty="0"/>
                  </a:p>
                </p:txBody>
              </p:sp>
            </mc:Choice>
            <mc:Fallback xmlns="">
              <p:sp>
                <p:nvSpPr>
                  <p:cNvPr id="63" name="Rectangle 7"/>
                  <p:cNvSpPr>
                    <a:spLocks noRot="1" noChangeAspect="1" noMove="1" noResize="1" noEditPoints="1" noAdjustHandles="1" noChangeArrowheads="1" noChangeShapeType="1" noTextEdit="1"/>
                  </p:cNvSpPr>
                  <p:nvPr/>
                </p:nvSpPr>
                <p:spPr>
                  <a:xfrm>
                    <a:off x="2527032" y="3406222"/>
                    <a:ext cx="736740" cy="276999"/>
                  </a:xfrm>
                  <a:prstGeom prst="rect">
                    <a:avLst/>
                  </a:prstGeom>
                  <a:blipFill rotWithShape="0">
                    <a:blip r:embed="rId9"/>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5" name="Rectangle 7"/>
                  <p:cNvSpPr/>
                  <p:nvPr/>
                </p:nvSpPr>
                <p:spPr>
                  <a:xfrm>
                    <a:off x="1571307" y="2460494"/>
                    <a:ext cx="1719573" cy="5073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𝑓</m:t>
                          </m:r>
                          <m:d>
                            <m:dPr>
                              <m:ctrlPr>
                                <a:rPr lang="pt-BR" sz="1200" i="1" smtClean="0">
                                  <a:latin typeface="Cambria Math" panose="02040503050406030204" pitchFamily="18" charset="0"/>
                                </a:rPr>
                              </m:ctrlPr>
                            </m:dPr>
                            <m:e>
                              <m:r>
                                <a:rPr lang="pt-BR" sz="1200" i="1">
                                  <a:latin typeface="Cambria Math" panose="02040503050406030204" pitchFamily="18" charset="0"/>
                                </a:rPr>
                                <m:t>𝑥</m:t>
                              </m:r>
                              <m:d>
                                <m:dPr>
                                  <m:ctrlPr>
                                    <a:rPr lang="pt-BR" sz="1200" i="1">
                                      <a:latin typeface="Cambria Math" panose="02040503050406030204" pitchFamily="18" charset="0"/>
                                    </a:rPr>
                                  </m:ctrlPr>
                                </m:dPr>
                                <m:e>
                                  <m:r>
                                    <a:rPr lang="pt-BR" sz="1200" i="1">
                                      <a:latin typeface="Cambria Math" panose="02040503050406030204" pitchFamily="18" charset="0"/>
                                    </a:rPr>
                                    <m:t>0</m:t>
                                  </m:r>
                                </m:e>
                              </m:d>
                              <m:r>
                                <a:rPr lang="pt-BR" sz="1200" i="1">
                                  <a:latin typeface="Cambria Math" panose="02040503050406030204" pitchFamily="18" charset="0"/>
                                </a:rPr>
                                <m:t>+</m:t>
                              </m:r>
                              <m:r>
                                <a:rPr lang="pt-BR" sz="1200" i="1">
                                  <a:latin typeface="Cambria Math" panose="02040503050406030204" pitchFamily="18" charset="0"/>
                                  <a:ea typeface="Cambria Math" panose="02040503050406030204" pitchFamily="18" charset="0"/>
                                </a:rPr>
                                <m:t>𝛼</m:t>
                              </m:r>
                              <m:f>
                                <m:fPr>
                                  <m:ctrlPr>
                                    <a:rPr lang="pt-BR" sz="1200" i="1">
                                      <a:latin typeface="Cambria Math" panose="02040503050406030204" pitchFamily="18" charset="0"/>
                                      <a:ea typeface="Cambria Math" panose="02040503050406030204" pitchFamily="18" charset="0"/>
                                    </a:rPr>
                                  </m:ctrlPr>
                                </m:fPr>
                                <m:num>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rPr>
                                    <m:t>𝑥</m:t>
                                  </m:r>
                                  <m:d>
                                    <m:dPr>
                                      <m:ctrlPr>
                                        <a:rPr lang="pt-BR" sz="1200" i="1">
                                          <a:latin typeface="Cambria Math" panose="02040503050406030204" pitchFamily="18" charset="0"/>
                                        </a:rPr>
                                      </m:ctrlPr>
                                    </m:dPr>
                                    <m:e>
                                      <m:r>
                                        <a:rPr lang="pt-BR" sz="1200" i="1">
                                          <a:latin typeface="Cambria Math" panose="02040503050406030204" pitchFamily="18" charset="0"/>
                                        </a:rPr>
                                        <m:t>0</m:t>
                                      </m:r>
                                    </m:e>
                                  </m:d>
                                  <m:r>
                                    <a:rPr lang="pt-BR" sz="1200" i="1">
                                      <a:latin typeface="Cambria Math" panose="02040503050406030204" pitchFamily="18" charset="0"/>
                                      <a:ea typeface="Cambria Math" panose="02040503050406030204" pitchFamily="18" charset="0"/>
                                    </a:rPr>
                                    <m:t>)</m:t>
                                  </m:r>
                                </m:num>
                                <m:den>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𝑥</m:t>
                                  </m:r>
                                </m:den>
                              </m:f>
                            </m:e>
                          </m:d>
                        </m:oMath>
                      </m:oMathPara>
                    </a14:m>
                    <a:endParaRPr lang="nl-BE" sz="1200" dirty="0"/>
                  </a:p>
                </p:txBody>
              </p:sp>
            </mc:Choice>
            <mc:Fallback xmlns="">
              <p:sp>
                <p:nvSpPr>
                  <p:cNvPr id="65" name="Rectangle 7"/>
                  <p:cNvSpPr>
                    <a:spLocks noRot="1" noChangeAspect="1" noMove="1" noResize="1" noEditPoints="1" noAdjustHandles="1" noChangeArrowheads="1" noChangeShapeType="1" noTextEdit="1"/>
                  </p:cNvSpPr>
                  <p:nvPr/>
                </p:nvSpPr>
                <p:spPr>
                  <a:xfrm>
                    <a:off x="1571307" y="2460494"/>
                    <a:ext cx="1719573" cy="507318"/>
                  </a:xfrm>
                  <a:prstGeom prst="rect">
                    <a:avLst/>
                  </a:prstGeom>
                  <a:blipFill rotWithShape="0">
                    <a:blip r:embed="rId10"/>
                    <a:stretch>
                      <a:fillRect/>
                    </a:stretch>
                  </a:blipFill>
                </p:spPr>
                <p:txBody>
                  <a:bodyPr/>
                  <a:lstStyle/>
                  <a:p>
                    <a:r>
                      <a:rPr lang="pt-BR">
                        <a:noFill/>
                      </a:rPr>
                      <a:t> </a:t>
                    </a:r>
                  </a:p>
                </p:txBody>
              </p:sp>
            </mc:Fallback>
          </mc:AlternateContent>
          <p:cxnSp>
            <p:nvCxnSpPr>
              <p:cNvPr id="67" name="Conector em curva 66"/>
              <p:cNvCxnSpPr>
                <a:endCxn id="43" idx="1"/>
              </p:cNvCxnSpPr>
              <p:nvPr/>
            </p:nvCxnSpPr>
            <p:spPr>
              <a:xfrm rot="5400000" flipH="1" flipV="1">
                <a:off x="4100840" y="2735816"/>
                <a:ext cx="842396" cy="684202"/>
              </a:xfrm>
              <a:prstGeom prst="curvedConnector3">
                <a:avLst>
                  <a:gd name="adj1" fmla="val 129014"/>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3" name="Rectangle 7"/>
                <p:cNvSpPr/>
                <p:nvPr/>
              </p:nvSpPr>
              <p:spPr>
                <a:xfrm>
                  <a:off x="5265271" y="1841066"/>
                  <a:ext cx="2437334" cy="5073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𝑓</m:t>
                        </m:r>
                        <m:d>
                          <m:dPr>
                            <m:ctrlPr>
                              <a:rPr lang="pt-BR" sz="1200" i="1" smtClean="0">
                                <a:latin typeface="Cambria Math" panose="02040503050406030204" pitchFamily="18" charset="0"/>
                              </a:rPr>
                            </m:ctrlPr>
                          </m:dPr>
                          <m:e>
                            <m:r>
                              <a:rPr lang="pt-BR" sz="1200" i="1">
                                <a:latin typeface="Cambria Math" panose="02040503050406030204" pitchFamily="18" charset="0"/>
                              </a:rPr>
                              <m:t>𝑥</m:t>
                            </m:r>
                            <m:d>
                              <m:dPr>
                                <m:ctrlPr>
                                  <a:rPr lang="pt-BR" sz="1200" i="1">
                                    <a:latin typeface="Cambria Math" panose="02040503050406030204" pitchFamily="18" charset="0"/>
                                  </a:rPr>
                                </m:ctrlPr>
                              </m:dPr>
                              <m:e>
                                <m:r>
                                  <a:rPr lang="pt-BR" sz="1200" i="1">
                                    <a:latin typeface="Cambria Math" panose="02040503050406030204" pitchFamily="18" charset="0"/>
                                  </a:rPr>
                                  <m:t>0</m:t>
                                </m:r>
                              </m:e>
                            </m:d>
                            <m:r>
                              <a:rPr lang="pt-BR" sz="1200" i="1">
                                <a:latin typeface="Cambria Math" panose="02040503050406030204" pitchFamily="18" charset="0"/>
                              </a:rPr>
                              <m:t>+</m:t>
                            </m:r>
                            <m:r>
                              <a:rPr lang="pt-BR" sz="1200" i="1">
                                <a:latin typeface="Cambria Math" panose="02040503050406030204" pitchFamily="18" charset="0"/>
                                <a:ea typeface="Cambria Math" panose="02040503050406030204" pitchFamily="18" charset="0"/>
                              </a:rPr>
                              <m:t>𝛼</m:t>
                            </m:r>
                            <m:f>
                              <m:fPr>
                                <m:ctrlPr>
                                  <a:rPr lang="pt-BR" sz="1200" i="1">
                                    <a:latin typeface="Cambria Math" panose="02040503050406030204" pitchFamily="18" charset="0"/>
                                    <a:ea typeface="Cambria Math" panose="02040503050406030204" pitchFamily="18" charset="0"/>
                                  </a:rPr>
                                </m:ctrlPr>
                              </m:fPr>
                              <m:num>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rPr>
                                  <m:t>𝑥</m:t>
                                </m:r>
                                <m:d>
                                  <m:dPr>
                                    <m:ctrlPr>
                                      <a:rPr lang="pt-BR" sz="1200" i="1">
                                        <a:latin typeface="Cambria Math" panose="02040503050406030204" pitchFamily="18" charset="0"/>
                                      </a:rPr>
                                    </m:ctrlPr>
                                  </m:dPr>
                                  <m:e>
                                    <m:r>
                                      <a:rPr lang="pt-BR" sz="1200" i="1">
                                        <a:latin typeface="Cambria Math" panose="02040503050406030204" pitchFamily="18" charset="0"/>
                                      </a:rPr>
                                      <m:t>0</m:t>
                                    </m:r>
                                  </m:e>
                                </m:d>
                                <m:r>
                                  <a:rPr lang="pt-BR" sz="1200" i="1">
                                    <a:latin typeface="Cambria Math" panose="02040503050406030204" pitchFamily="18" charset="0"/>
                                    <a:ea typeface="Cambria Math" panose="02040503050406030204" pitchFamily="18" charset="0"/>
                                  </a:rPr>
                                  <m:t>)</m:t>
                                </m:r>
                              </m:num>
                              <m:den>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𝑥</m:t>
                                </m:r>
                              </m:den>
                            </m:f>
                          </m:e>
                        </m:d>
                        <m:r>
                          <a:rPr lang="pt-BR" sz="1200" b="0" i="1" smtClean="0">
                            <a:latin typeface="Cambria Math" panose="02040503050406030204" pitchFamily="18" charset="0"/>
                          </a:rPr>
                          <m:t>&gt;</m:t>
                        </m:r>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i="1">
                                <a:latin typeface="Cambria Math" panose="02040503050406030204" pitchFamily="18" charset="0"/>
                              </a:rPr>
                              <m:t>𝑥</m:t>
                            </m:r>
                            <m:r>
                              <a:rPr lang="pt-BR" sz="1200" i="1">
                                <a:latin typeface="Cambria Math" panose="02040503050406030204" pitchFamily="18" charset="0"/>
                              </a:rPr>
                              <m:t>(0)</m:t>
                            </m:r>
                          </m:e>
                        </m:d>
                      </m:oMath>
                    </m:oMathPara>
                  </a14:m>
                  <a:endParaRPr lang="nl-BE" sz="1200" dirty="0"/>
                </a:p>
              </p:txBody>
            </p:sp>
          </mc:Choice>
          <mc:Fallback xmlns="">
            <p:sp>
              <p:nvSpPr>
                <p:cNvPr id="73" name="Rectangle 7"/>
                <p:cNvSpPr>
                  <a:spLocks noRot="1" noChangeAspect="1" noMove="1" noResize="1" noEditPoints="1" noAdjustHandles="1" noChangeArrowheads="1" noChangeShapeType="1" noTextEdit="1"/>
                </p:cNvSpPr>
                <p:nvPr/>
              </p:nvSpPr>
              <p:spPr>
                <a:xfrm>
                  <a:off x="5265271" y="1841066"/>
                  <a:ext cx="2437334" cy="507318"/>
                </a:xfrm>
                <a:prstGeom prst="rect">
                  <a:avLst/>
                </a:prstGeom>
                <a:blipFill rotWithShape="0">
                  <a:blip r:embed="rId11"/>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2573052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7189" y="1374591"/>
            <a:ext cx="5180153" cy="5190740"/>
            <a:chOff x="5430999" y="2878240"/>
            <a:chExt cx="5180153" cy="5190740"/>
          </a:xfrm>
        </p:grpSpPr>
        <p:grpSp>
          <p:nvGrpSpPr>
            <p:cNvPr id="4" name="Group 3"/>
            <p:cNvGrpSpPr/>
            <p:nvPr/>
          </p:nvGrpSpPr>
          <p:grpSpPr>
            <a:xfrm>
              <a:off x="5567384" y="3103324"/>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31853" y="4102100"/>
                  <a:ext cx="629347" cy="92710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05800" y="4089400"/>
                  <a:ext cx="685800" cy="92710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5430999" y="359135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nl-BE"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430999" y="3591350"/>
                  <a:ext cx="1717458" cy="954107"/>
                </a:xfrm>
                <a:prstGeom prst="rect">
                  <a:avLst/>
                </a:prstGeom>
                <a:blipFill>
                  <a:blip r:embed="rId7"/>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09519" y="3690209"/>
                  <a:ext cx="200163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na</a:t>
                  </a:r>
                  <a:r>
                    <a:rPr lang="en-US" sz="1400" dirty="0"/>
                    <a:t> </a:t>
                  </a:r>
                  <a:r>
                    <a:rPr lang="en-US" sz="1400" dirty="0" err="1"/>
                    <a:t>direção</a:t>
                  </a:r>
                  <a:r>
                    <a:rPr lang="en-US" sz="1400" dirty="0"/>
                    <a:t> </a:t>
                  </a:r>
                  <a:r>
                    <a:rPr lang="en-US" sz="1400" dirty="0" err="1"/>
                    <a:t>contrária</a:t>
                  </a:r>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609519" y="3690209"/>
                  <a:ext cx="2001633" cy="954107"/>
                </a:xfrm>
                <a:prstGeom prst="rect">
                  <a:avLst/>
                </a:prstGeom>
                <a:blipFill rotWithShape="0">
                  <a:blip r:embed="rId8"/>
                  <a:stretch>
                    <a:fillRect b="-576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48803" y="2878240"/>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máximo</a:t>
                  </a:r>
                  <a:endParaRPr lang="nl-BE"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48803" y="2878240"/>
                  <a:ext cx="1300446" cy="954107"/>
                </a:xfrm>
                <a:prstGeom prst="rect">
                  <a:avLst/>
                </a:prstGeom>
                <a:blipFill>
                  <a:blip r:embed="rId9"/>
                  <a:stretch>
                    <a:fillRect b="-5769"/>
                  </a:stretch>
                </a:blipFill>
              </p:spPr>
              <p:txBody>
                <a:bodyPr/>
                <a:lstStyle/>
                <a:p>
                  <a:r>
                    <a:rPr lang="nl-BE">
                      <a:noFill/>
                    </a:rPr>
                    <a:t> </a:t>
                  </a:r>
                </a:p>
              </p:txBody>
            </p:sp>
          </mc:Fallback>
        </mc:AlternateContent>
      </p:grpSp>
      <p:grpSp>
        <p:nvGrpSpPr>
          <p:cNvPr id="51" name="Group 50"/>
          <p:cNvGrpSpPr/>
          <p:nvPr/>
        </p:nvGrpSpPr>
        <p:grpSpPr>
          <a:xfrm>
            <a:off x="6071545" y="644806"/>
            <a:ext cx="5640437" cy="4262159"/>
            <a:chOff x="5482823" y="644806"/>
            <a:chExt cx="5640437" cy="4262159"/>
          </a:xfrm>
        </p:grpSpPr>
        <p:cxnSp>
          <p:nvCxnSpPr>
            <p:cNvPr id="36" name="Straight Arrow Connector 35"/>
            <p:cNvCxnSpPr/>
            <p:nvPr/>
          </p:nvCxnSpPr>
          <p:spPr>
            <a:xfrm>
              <a:off x="6854791" y="3502818"/>
              <a:ext cx="501018" cy="88673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054972" y="3513655"/>
              <a:ext cx="413575" cy="79770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6769100" y="6448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7062438" y="38762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9236075" y="38127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7756525" y="47246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115300" y="46699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56324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688730" y="47222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612617" y="2534819"/>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5612617" y="2534819"/>
                  <a:ext cx="693716" cy="369332"/>
                </a:xfrm>
                <a:prstGeom prst="rect">
                  <a:avLst/>
                </a:prstGeom>
                <a:blipFill>
                  <a:blip r:embed="rId10"/>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139894" y="45376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10139894" y="4537633"/>
                  <a:ext cx="367985" cy="369332"/>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82823" y="354330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2823" y="3543300"/>
                  <a:ext cx="1717458" cy="954107"/>
                </a:xfrm>
                <a:prstGeom prst="rect">
                  <a:avLst/>
                </a:prstGeom>
                <a:blipFill>
                  <a:blip r:embed="rId12"/>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21947" y="3485076"/>
                  <a:ext cx="200131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𝑓</m:t>
                        </m:r>
                        <m:r>
                          <a:rPr lang="pt-BR" sz="1400" i="1" smtClean="0">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na</a:t>
                  </a:r>
                  <a:r>
                    <a:rPr lang="en-US" sz="1400" dirty="0"/>
                    <a:t> </a:t>
                  </a:r>
                  <a:r>
                    <a:rPr lang="en-US" sz="1400" dirty="0" err="1"/>
                    <a:t>direção</a:t>
                  </a:r>
                  <a:r>
                    <a:rPr lang="en-US" sz="1400" dirty="0"/>
                    <a:t> </a:t>
                  </a:r>
                  <a:r>
                    <a:rPr lang="en-US" sz="1400" dirty="0" err="1"/>
                    <a:t>contrária</a:t>
                  </a:r>
                  <a:endParaRPr lang="nl-BE"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21947" y="3485076"/>
                  <a:ext cx="2001313" cy="954107"/>
                </a:xfrm>
                <a:prstGeom prst="rect">
                  <a:avLst/>
                </a:prstGeom>
                <a:blipFill rotWithShape="0">
                  <a:blip r:embed="rId13"/>
                  <a:stretch>
                    <a:fillRect b="-576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8495" y="3655746"/>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mínimo</a:t>
                  </a:r>
                  <a:endParaRPr lang="nl-BE"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8495" y="3655746"/>
                  <a:ext cx="1300446" cy="954107"/>
                </a:xfrm>
                <a:prstGeom prst="rect">
                  <a:avLst/>
                </a:prstGeom>
                <a:blipFill>
                  <a:blip r:embed="rId14"/>
                  <a:stretch>
                    <a:fillRect b="-5769"/>
                  </a:stretch>
                </a:blipFill>
              </p:spPr>
              <p:txBody>
                <a:bodyPr/>
                <a:lstStyle/>
                <a:p>
                  <a:r>
                    <a:rPr lang="nl-BE">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5D41D2-8E02-AEAF-FAAF-4947A9B4CCAE}"/>
              </a:ext>
            </a:extLst>
          </p:cNvPr>
          <p:cNvSpPr>
            <a:spLocks noGrp="1"/>
          </p:cNvSpPr>
          <p:nvPr>
            <p:ph type="title"/>
          </p:nvPr>
        </p:nvSpPr>
        <p:spPr/>
        <p:txBody>
          <a:bodyPr/>
          <a:lstStyle/>
          <a:p>
            <a:r>
              <a:rPr lang="pt-BR" dirty="0"/>
              <a:t>O vetor gradiente indica o caminho para o máximo da função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855C53E-D488-764D-3044-955F0B3DE57A}"/>
                  </a:ext>
                </a:extLst>
              </p:cNvPr>
              <p:cNvSpPr>
                <a:spLocks noGrp="1"/>
              </p:cNvSpPr>
              <p:nvPr>
                <p:ph idx="1"/>
              </p:nvPr>
            </p:nvSpPr>
            <p:spPr>
              <a:xfrm>
                <a:off x="838200" y="1825625"/>
                <a:ext cx="11038952" cy="2604983"/>
              </a:xfrm>
            </p:spPr>
            <p:txBody>
              <a:bodyPr/>
              <a:lstStyle/>
              <a:p>
                <a:r>
                  <a:rPr lang="pt-BR" dirty="0"/>
                  <a:t>Imaginem o ponto </a:t>
                </a:r>
                <a14:m>
                  <m:oMath xmlns:m="http://schemas.openxmlformats.org/officeDocument/2006/math">
                    <m:r>
                      <a:rPr lang="pt-BR" b="0" i="1" smtClean="0">
                        <a:latin typeface="Cambria Math" panose="02040503050406030204" pitchFamily="18" charset="0"/>
                      </a:rPr>
                      <m:t>𝑥</m:t>
                    </m:r>
                    <m:r>
                      <a:rPr lang="pt-BR" b="0" i="1" smtClean="0">
                        <a:latin typeface="Cambria Math" panose="02040503050406030204" pitchFamily="18" charset="0"/>
                      </a:rPr>
                      <m:t>(0)</m:t>
                    </m:r>
                  </m:oMath>
                </a14:m>
                <a:r>
                  <a:rPr lang="pt-BR" dirty="0"/>
                  <a:t> com valor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(0))</m:t>
                    </m:r>
                  </m:oMath>
                </a14:m>
                <a:r>
                  <a:rPr lang="pt-BR" dirty="0"/>
                  <a:t> na figura abaixo. </a:t>
                </a:r>
              </a:p>
              <a:p>
                <a:r>
                  <a:rPr lang="pt-BR" dirty="0"/>
                  <a:t>Se quisermos que o valor de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m:t>
                    </m:r>
                  </m:oMath>
                </a14:m>
                <a:r>
                  <a:rPr lang="pt-BR" dirty="0"/>
                  <a:t> aumente, devemos aumentar ou diminuir o valor de </a:t>
                </a:r>
                <a14:m>
                  <m:oMath xmlns:m="http://schemas.openxmlformats.org/officeDocument/2006/math">
                    <m:r>
                      <a:rPr lang="pt-BR" b="0" i="1" smtClean="0">
                        <a:latin typeface="Cambria Math" panose="02040503050406030204" pitchFamily="18" charset="0"/>
                      </a:rPr>
                      <m:t>𝑥</m:t>
                    </m:r>
                    <m:r>
                      <a:rPr lang="pt-BR" b="0" i="1" smtClean="0">
                        <a:latin typeface="Cambria Math" panose="02040503050406030204" pitchFamily="18" charset="0"/>
                      </a:rPr>
                      <m:t>(0)</m:t>
                    </m:r>
                  </m:oMath>
                </a14:m>
                <a:r>
                  <a:rPr lang="pt-BR" dirty="0"/>
                  <a:t>?</a:t>
                </a:r>
              </a:p>
              <a:p>
                <a:r>
                  <a:rPr lang="pt-BR" dirty="0"/>
                  <a:t>Ou seja, qual </a:t>
                </a:r>
                <a:r>
                  <a:rPr lang="pt-BR" b="1" i="1" dirty="0">
                    <a:solidFill>
                      <a:srgbClr val="00B050"/>
                    </a:solidFill>
                  </a:rPr>
                  <a:t>direção</a:t>
                </a:r>
                <a:r>
                  <a:rPr lang="pt-BR" dirty="0"/>
                  <a:t> devemos seguir para maximizar o valor de </a:t>
                </a:r>
                <a14:m>
                  <m:oMath xmlns:m="http://schemas.openxmlformats.org/officeDocument/2006/math">
                    <m:r>
                      <a:rPr lang="pt-BR" i="1" smtClean="0">
                        <a:latin typeface="Cambria Math" panose="02040503050406030204" pitchFamily="18" charset="0"/>
                      </a:rPr>
                      <m:t>𝑓</m:t>
                    </m:r>
                    <m:r>
                      <a:rPr lang="pt-BR" i="1" smtClean="0">
                        <a:latin typeface="Cambria Math" panose="02040503050406030204" pitchFamily="18" charset="0"/>
                      </a:rPr>
                      <m:t>(</m:t>
                    </m:r>
                    <m:r>
                      <a:rPr lang="pt-BR" i="1" smtClean="0">
                        <a:latin typeface="Cambria Math" panose="02040503050406030204" pitchFamily="18" charset="0"/>
                      </a:rPr>
                      <m:t>𝑥</m:t>
                    </m:r>
                    <m:r>
                      <a:rPr lang="pt-BR" i="1" smtClean="0">
                        <a:latin typeface="Cambria Math" panose="02040503050406030204" pitchFamily="18" charset="0"/>
                      </a:rPr>
                      <m:t>)</m:t>
                    </m:r>
                  </m:oMath>
                </a14:m>
                <a:r>
                  <a:rPr lang="pt-BR" dirty="0"/>
                  <a:t>?</a:t>
                </a:r>
              </a:p>
            </p:txBody>
          </p:sp>
        </mc:Choice>
        <mc:Fallback xmlns="">
          <p:sp>
            <p:nvSpPr>
              <p:cNvPr id="3" name="Espaço Reservado para Conteúdo 2">
                <a:extLst>
                  <a:ext uri="{FF2B5EF4-FFF2-40B4-BE49-F238E27FC236}">
                    <a16:creationId xmlns:a16="http://schemas.microsoft.com/office/drawing/2014/main" id="{E855C53E-D488-764D-3044-955F0B3DE57A}"/>
                  </a:ext>
                </a:extLst>
              </p:cNvPr>
              <p:cNvSpPr>
                <a:spLocks noGrp="1" noRot="1" noChangeAspect="1" noMove="1" noResize="1" noEditPoints="1" noAdjustHandles="1" noChangeArrowheads="1" noChangeShapeType="1" noTextEdit="1"/>
              </p:cNvSpPr>
              <p:nvPr>
                <p:ph idx="1"/>
              </p:nvPr>
            </p:nvSpPr>
            <p:spPr>
              <a:xfrm>
                <a:off x="838200" y="1825625"/>
                <a:ext cx="11038952" cy="2604983"/>
              </a:xfrm>
              <a:blipFill>
                <a:blip r:embed="rId3"/>
                <a:stretch>
                  <a:fillRect l="-994" t="-3738"/>
                </a:stretch>
              </a:blipFill>
            </p:spPr>
            <p:txBody>
              <a:bodyPr/>
              <a:lstStyle/>
              <a:p>
                <a:r>
                  <a:rPr lang="pt-BR">
                    <a:noFill/>
                  </a:rPr>
                  <a:t> </a:t>
                </a:r>
              </a:p>
            </p:txBody>
          </p:sp>
        </mc:Fallback>
      </mc:AlternateContent>
      <p:pic>
        <p:nvPicPr>
          <p:cNvPr id="6" name="Imagem 5">
            <a:extLst>
              <a:ext uri="{FF2B5EF4-FFF2-40B4-BE49-F238E27FC236}">
                <a16:creationId xmlns:a16="http://schemas.microsoft.com/office/drawing/2014/main" id="{D680B088-A28F-28CE-9432-4FA0B48F170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7626"/>
          <a:stretch/>
        </p:blipFill>
        <p:spPr>
          <a:xfrm>
            <a:off x="3516258" y="4001294"/>
            <a:ext cx="5159483" cy="2604983"/>
          </a:xfrm>
          <a:prstGeom prst="rect">
            <a:avLst/>
          </a:prstGeom>
        </p:spPr>
      </p:pic>
    </p:spTree>
    <p:extLst>
      <p:ext uri="{BB962C8B-B14F-4D97-AF65-F5344CB8AC3E}">
        <p14:creationId xmlns:p14="http://schemas.microsoft.com/office/powerpoint/2010/main" val="1762729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48218F-ACB4-6D39-79C7-B321138F7286}"/>
              </a:ext>
            </a:extLst>
          </p:cNvPr>
          <p:cNvSpPr>
            <a:spLocks noGrp="1"/>
          </p:cNvSpPr>
          <p:nvPr>
            <p:ph type="title"/>
          </p:nvPr>
        </p:nvSpPr>
        <p:spPr/>
        <p:txBody>
          <a:bodyPr/>
          <a:lstStyle/>
          <a:p>
            <a:r>
              <a:rPr lang="pt-BR" dirty="0"/>
              <a:t>O vetor gradiente indica o caminho para o máximo da função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504DA9A-414F-A178-1A5D-8A7B60A1D0D6}"/>
                  </a:ext>
                </a:extLst>
              </p:cNvPr>
              <p:cNvSpPr>
                <a:spLocks noGrp="1"/>
              </p:cNvSpPr>
              <p:nvPr>
                <p:ph idx="1"/>
              </p:nvPr>
            </p:nvSpPr>
            <p:spPr>
              <a:xfrm>
                <a:off x="5697415" y="1825624"/>
                <a:ext cx="6330462" cy="5032375"/>
              </a:xfrm>
            </p:spPr>
            <p:txBody>
              <a:bodyPr>
                <a:normAutofit/>
              </a:bodyPr>
              <a:lstStyle/>
              <a:p>
                <a:r>
                  <a:rPr lang="pt-BR" dirty="0"/>
                  <a:t>O vetor gradiente calculado no ponto </a:t>
                </a:r>
                <a14:m>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(0)</m:t>
                    </m:r>
                  </m:oMath>
                </a14:m>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(0)</m:t>
                        </m:r>
                      </m:e>
                    </m:d>
                  </m:oMath>
                </a14:m>
                <a:r>
                  <a:rPr lang="pt-BR" dirty="0"/>
                  <a:t>, diz </a:t>
                </a:r>
                <a:r>
                  <a:rPr lang="pt-BR" b="1" i="1" dirty="0">
                    <a:solidFill>
                      <a:srgbClr val="00B050"/>
                    </a:solidFill>
                  </a:rPr>
                  <a:t>em qual direção </a:t>
                </a:r>
                <a:r>
                  <a:rPr lang="pt-BR" dirty="0"/>
                  <a:t>devemos caminhar para </a:t>
                </a:r>
                <a:r>
                  <a:rPr lang="pt-BR" b="1" i="1" dirty="0">
                    <a:solidFill>
                      <a:srgbClr val="00B050"/>
                    </a:solidFill>
                  </a:rPr>
                  <a:t>aumentar o valor da função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a14:m>
                <a:r>
                  <a:rPr lang="pt-BR" dirty="0"/>
                  <a:t> mais rapidamente</a:t>
                </a:r>
                <a:r>
                  <a:rPr lang="pt-BR" sz="2800" dirty="0"/>
                  <a:t>.</a:t>
                </a:r>
              </a:p>
              <a:p>
                <a:r>
                  <a:rPr lang="pt-BR" sz="2800" dirty="0"/>
                  <a:t>Se </a:t>
                </a:r>
                <a:r>
                  <a:rPr lang="pt-BR" sz="2800" b="1" i="1" dirty="0">
                    <a:solidFill>
                      <a:srgbClr val="00B050"/>
                    </a:solidFill>
                  </a:rPr>
                  <a:t>adicionarmos</a:t>
                </a:r>
                <a:r>
                  <a:rPr lang="pt-BR" sz="2800" dirty="0"/>
                  <a:t> uma porcentagem, </a:t>
                </a:r>
                <a14:m>
                  <m:oMath xmlns:m="http://schemas.openxmlformats.org/officeDocument/2006/math">
                    <m:r>
                      <a:rPr lang="pt-BR" sz="2800" i="1" smtClean="0">
                        <a:latin typeface="Cambria Math" panose="02040503050406030204" pitchFamily="18" charset="0"/>
                        <a:ea typeface="Cambria Math" panose="02040503050406030204" pitchFamily="18" charset="0"/>
                      </a:rPr>
                      <m:t>𝛼</m:t>
                    </m:r>
                  </m:oMath>
                </a14:m>
                <a:r>
                  <a:rPr lang="pt-BR" dirty="0"/>
                  <a:t>, do gradiente ao</a:t>
                </a:r>
                <a:r>
                  <a:rPr lang="pt-BR" sz="2800" dirty="0"/>
                  <a:t> valor de </a:t>
                </a:r>
                <a14:m>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(0)</m:t>
                    </m:r>
                  </m:oMath>
                </a14:m>
                <a:r>
                  <a:rPr lang="pt-BR" sz="2800" dirty="0"/>
                  <a:t>, teremos que o </a:t>
                </a:r>
                <a:r>
                  <a:rPr lang="pt-BR" sz="2800" b="1" i="1" dirty="0">
                    <a:solidFill>
                      <a:srgbClr val="00B050"/>
                    </a:solidFill>
                  </a:rPr>
                  <a:t>novo ponto</a:t>
                </a:r>
                <a:r>
                  <a:rPr lang="pt-BR" sz="2800" dirty="0"/>
                  <a:t>, </a:t>
                </a:r>
                <a14:m>
                  <m:oMath xmlns:m="http://schemas.openxmlformats.org/officeDocument/2006/math">
                    <m:r>
                      <a:rPr lang="pt-BR" sz="2800" i="1">
                        <a:latin typeface="Cambria Math" panose="02040503050406030204" pitchFamily="18" charset="0"/>
                      </a:rPr>
                      <m:t>𝑥</m:t>
                    </m:r>
                    <m:r>
                      <a:rPr lang="pt-BR" sz="2800" i="1">
                        <a:latin typeface="Cambria Math" panose="02040503050406030204" pitchFamily="18" charset="0"/>
                      </a:rPr>
                      <m:t>(1)</m:t>
                    </m:r>
                  </m:oMath>
                </a14:m>
                <a:r>
                  <a:rPr lang="pt-BR" sz="2800" dirty="0"/>
                  <a:t>, terá um valor de </a:t>
                </a:r>
                <a14:m>
                  <m:oMath xmlns:m="http://schemas.openxmlformats.org/officeDocument/2006/math">
                    <m:r>
                      <a:rPr lang="pt-BR" sz="2800" i="1">
                        <a:latin typeface="Cambria Math" panose="02040503050406030204" pitchFamily="18" charset="0"/>
                      </a:rPr>
                      <m:t>𝑓</m:t>
                    </m:r>
                    <m:r>
                      <a:rPr lang="pt-BR" sz="2800" i="1">
                        <a:latin typeface="Cambria Math" panose="02040503050406030204" pitchFamily="18" charset="0"/>
                      </a:rPr>
                      <m:t>(</m:t>
                    </m:r>
                    <m:r>
                      <a:rPr lang="pt-BR" sz="2800" i="1">
                        <a:latin typeface="Cambria Math" panose="02040503050406030204" pitchFamily="18" charset="0"/>
                      </a:rPr>
                      <m:t>𝑥</m:t>
                    </m:r>
                    <m:r>
                      <a:rPr lang="pt-BR" sz="2800" i="1">
                        <a:latin typeface="Cambria Math" panose="02040503050406030204" pitchFamily="18" charset="0"/>
                      </a:rPr>
                      <m:t>)</m:t>
                    </m:r>
                  </m:oMath>
                </a14:m>
                <a:r>
                  <a:rPr lang="pt-BR" sz="2800" dirty="0"/>
                  <a:t> </a:t>
                </a:r>
                <a:r>
                  <a:rPr lang="pt-BR" sz="2800" b="1" i="1" dirty="0">
                    <a:solidFill>
                      <a:srgbClr val="00B050"/>
                    </a:solidFill>
                  </a:rPr>
                  <a:t>maior do que o anterior</a:t>
                </a:r>
                <a:r>
                  <a:rPr lang="pt-BR" sz="2800" dirty="0"/>
                  <a:t>, ou seja</a:t>
                </a:r>
              </a:p>
              <a:p>
                <a:pPr marL="0" indent="0" algn="ctr">
                  <a:buNone/>
                </a:pPr>
                <a14:m>
                  <m:oMathPara xmlns:m="http://schemas.openxmlformats.org/officeDocument/2006/math">
                    <m:oMathParaPr>
                      <m:jc m:val="centerGroup"/>
                    </m:oMathParaPr>
                    <m:oMath xmlns:m="http://schemas.openxmlformats.org/officeDocument/2006/math">
                      <m:r>
                        <a:rPr lang="pt-BR" sz="2800" i="1">
                          <a:latin typeface="Cambria Math" panose="02040503050406030204" pitchFamily="18" charset="0"/>
                        </a:rPr>
                        <m:t>𝑓</m:t>
                      </m:r>
                      <m:d>
                        <m:dPr>
                          <m:ctrlPr>
                            <a:rPr lang="pt-BR" sz="2800" i="1" smtClean="0">
                              <a:latin typeface="Cambria Math" panose="02040503050406030204" pitchFamily="18" charset="0"/>
                            </a:rPr>
                          </m:ctrlPr>
                        </m:dPr>
                        <m:e>
                          <m:limLow>
                            <m:limLowPr>
                              <m:ctrlPr>
                                <a:rPr lang="pt-BR" sz="2800" i="1" smtClean="0">
                                  <a:latin typeface="Cambria Math" panose="02040503050406030204" pitchFamily="18" charset="0"/>
                                </a:rPr>
                              </m:ctrlPr>
                            </m:limLowPr>
                            <m:e>
                              <m:groupChr>
                                <m:groupChrPr>
                                  <m:chr m:val="⏟"/>
                                  <m:ctrlPr>
                                    <a:rPr lang="pt-BR" sz="2800" i="1" smtClean="0">
                                      <a:latin typeface="Cambria Math" panose="02040503050406030204" pitchFamily="18" charset="0"/>
                                    </a:rPr>
                                  </m:ctrlPr>
                                </m:groupChrPr>
                                <m:e>
                                  <m:r>
                                    <a:rPr lang="pt-BR" i="1">
                                      <a:latin typeface="Cambria Math" panose="02040503050406030204" pitchFamily="18" charset="0"/>
                                    </a:rPr>
                                    <m:t>𝑥</m:t>
                                  </m:r>
                                  <m:r>
                                    <a:rPr lang="pt-BR" i="1">
                                      <a:latin typeface="Cambria Math" panose="02040503050406030204" pitchFamily="18" charset="0"/>
                                    </a:rPr>
                                    <m:t>(0)+</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(0)</m:t>
                                          </m:r>
                                        </m:e>
                                      </m:d>
                                    </m:num>
                                    <m:den>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𝑥</m:t>
                                      </m:r>
                                    </m:den>
                                  </m:f>
                                </m:e>
                              </m:groupChr>
                            </m:e>
                            <m:lim>
                              <m:r>
                                <a:rPr lang="pt-BR" i="1">
                                  <a:latin typeface="Cambria Math" panose="02040503050406030204" pitchFamily="18" charset="0"/>
                                </a:rPr>
                                <m:t>𝑥</m:t>
                              </m:r>
                              <m:r>
                                <a:rPr lang="pt-BR" i="1">
                                  <a:latin typeface="Cambria Math" panose="02040503050406030204" pitchFamily="18" charset="0"/>
                                </a:rPr>
                                <m:t>(1)</m:t>
                              </m:r>
                              <m:r>
                                <m:rPr>
                                  <m:nor/>
                                </m:rPr>
                                <a:rPr lang="pt-BR" dirty="0"/>
                                <m:t> </m:t>
                              </m:r>
                            </m:lim>
                          </m:limLow>
                        </m:e>
                      </m:d>
                      <m:r>
                        <a:rPr lang="pt-BR" sz="2800" i="1">
                          <a:latin typeface="Cambria Math" panose="02040503050406030204" pitchFamily="18" charset="0"/>
                        </a:rPr>
                        <m:t>&gt;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𝑥</m:t>
                          </m:r>
                          <m:r>
                            <a:rPr lang="pt-BR" sz="2800" i="1">
                              <a:latin typeface="Cambria Math" panose="02040503050406030204" pitchFamily="18" charset="0"/>
                            </a:rPr>
                            <m:t>(0)</m:t>
                          </m:r>
                        </m:e>
                      </m:d>
                      <m:r>
                        <a:rPr lang="pt-BR" sz="2800" b="0" i="1" smtClean="0">
                          <a:latin typeface="Cambria Math" panose="02040503050406030204" pitchFamily="18" charset="0"/>
                        </a:rPr>
                        <m:t>.</m:t>
                      </m:r>
                    </m:oMath>
                  </m:oMathPara>
                </a14:m>
                <a:endParaRPr lang="pt-BR" sz="2800" dirty="0"/>
              </a:p>
            </p:txBody>
          </p:sp>
        </mc:Choice>
        <mc:Fallback xmlns="">
          <p:sp>
            <p:nvSpPr>
              <p:cNvPr id="3" name="Espaço Reservado para Conteúdo 2">
                <a:extLst>
                  <a:ext uri="{FF2B5EF4-FFF2-40B4-BE49-F238E27FC236}">
                    <a16:creationId xmlns:a16="http://schemas.microsoft.com/office/drawing/2014/main" id="{4504DA9A-414F-A178-1A5D-8A7B60A1D0D6}"/>
                  </a:ext>
                </a:extLst>
              </p:cNvPr>
              <p:cNvSpPr>
                <a:spLocks noGrp="1" noRot="1" noChangeAspect="1" noMove="1" noResize="1" noEditPoints="1" noAdjustHandles="1" noChangeArrowheads="1" noChangeShapeType="1" noTextEdit="1"/>
              </p:cNvSpPr>
              <p:nvPr>
                <p:ph idx="1"/>
              </p:nvPr>
            </p:nvSpPr>
            <p:spPr>
              <a:xfrm>
                <a:off x="5697415" y="1825624"/>
                <a:ext cx="6330462" cy="5032375"/>
              </a:xfrm>
              <a:blipFill>
                <a:blip r:embed="rId3"/>
                <a:stretch>
                  <a:fillRect l="-1734" t="-1937" r="-578"/>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448EB0E5-17EB-0FEE-1292-4DC1D775B056}"/>
              </a:ext>
            </a:extLst>
          </p:cNvPr>
          <p:cNvPicPr>
            <a:picLocks noChangeAspect="1"/>
          </p:cNvPicPr>
          <p:nvPr/>
        </p:nvPicPr>
        <p:blipFill rotWithShape="1">
          <a:blip r:embed="rId4">
            <a:extLst>
              <a:ext uri="{28A0092B-C50C-407E-A947-70E740481C1C}">
                <a14:useLocalDpi xmlns:a14="http://schemas.microsoft.com/office/drawing/2010/main" val="0"/>
              </a:ext>
            </a:extLst>
          </a:blip>
          <a:srcRect l="1330" t="934" r="1845" b="46040"/>
          <a:stretch/>
        </p:blipFill>
        <p:spPr>
          <a:xfrm>
            <a:off x="93784" y="2833634"/>
            <a:ext cx="5440172" cy="2416630"/>
          </a:xfrm>
          <a:prstGeom prst="rect">
            <a:avLst/>
          </a:prstGeom>
        </p:spPr>
      </p:pic>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2FD425F9-09EA-C1A1-0CC9-1850500F6675}"/>
                  </a:ext>
                </a:extLst>
              </p:cNvPr>
              <p:cNvSpPr txBox="1"/>
              <p:nvPr/>
            </p:nvSpPr>
            <p:spPr>
              <a:xfrm>
                <a:off x="2502755" y="5464016"/>
                <a:ext cx="15330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𝑥</m:t>
                      </m:r>
                      <m:r>
                        <a:rPr lang="pt-BR" sz="1200" i="1" smtClean="0">
                          <a:latin typeface="Cambria Math" panose="02040503050406030204" pitchFamily="18" charset="0"/>
                        </a:rPr>
                        <m:t>(1)</m:t>
                      </m:r>
                      <m:r>
                        <m:rPr>
                          <m:nor/>
                        </m:rPr>
                        <a:rPr lang="pt-BR" sz="1200" dirty="0"/>
                        <m:t> </m:t>
                      </m:r>
                    </m:oMath>
                  </m:oMathPara>
                </a14:m>
                <a:endParaRPr lang="pt-BR" sz="1200" dirty="0"/>
              </a:p>
            </p:txBody>
          </p:sp>
        </mc:Choice>
        <mc:Fallback xmlns="">
          <p:sp>
            <p:nvSpPr>
              <p:cNvPr id="8" name="CaixaDeTexto 7">
                <a:extLst>
                  <a:ext uri="{FF2B5EF4-FFF2-40B4-BE49-F238E27FC236}">
                    <a16:creationId xmlns:a16="http://schemas.microsoft.com/office/drawing/2014/main" id="{2FD425F9-09EA-C1A1-0CC9-1850500F6675}"/>
                  </a:ext>
                </a:extLst>
              </p:cNvPr>
              <p:cNvSpPr txBox="1">
                <a:spLocks noRot="1" noChangeAspect="1" noMove="1" noResize="1" noEditPoints="1" noAdjustHandles="1" noChangeArrowheads="1" noChangeShapeType="1" noTextEdit="1"/>
              </p:cNvSpPr>
              <p:nvPr/>
            </p:nvSpPr>
            <p:spPr>
              <a:xfrm>
                <a:off x="2502755" y="5464016"/>
                <a:ext cx="1533036" cy="276999"/>
              </a:xfrm>
              <a:prstGeom prst="rect">
                <a:avLst/>
              </a:prstGeom>
              <a:blipFill>
                <a:blip r:embed="rId5"/>
                <a:stretch>
                  <a:fillRect b="-6522"/>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28D0A3AB-CE24-88D3-8FB2-F3A708932348}"/>
              </a:ext>
            </a:extLst>
          </p:cNvPr>
          <p:cNvSpPr/>
          <p:nvPr/>
        </p:nvSpPr>
        <p:spPr>
          <a:xfrm rot="5400000">
            <a:off x="3162397" y="4767846"/>
            <a:ext cx="213752" cy="11785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885556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187987-BB17-6DD4-1ACA-2D3A46491196}"/>
              </a:ext>
            </a:extLst>
          </p:cNvPr>
          <p:cNvSpPr>
            <a:spLocks noGrp="1"/>
          </p:cNvSpPr>
          <p:nvPr>
            <p:ph type="title"/>
          </p:nvPr>
        </p:nvSpPr>
        <p:spPr/>
        <p:txBody>
          <a:bodyPr/>
          <a:lstStyle/>
          <a:p>
            <a:r>
              <a:rPr lang="pt-BR" dirty="0"/>
              <a:t>O vetor gradiente indica o caminho para o máximo da função</a:t>
            </a:r>
          </a:p>
        </p:txBody>
      </p:sp>
      <p:sp>
        <p:nvSpPr>
          <p:cNvPr id="3" name="Espaço Reservado para Conteúdo 2">
            <a:extLst>
              <a:ext uri="{FF2B5EF4-FFF2-40B4-BE49-F238E27FC236}">
                <a16:creationId xmlns:a16="http://schemas.microsoft.com/office/drawing/2014/main" id="{B4869462-B4FA-8088-15F6-7769BE0A76CD}"/>
              </a:ext>
            </a:extLst>
          </p:cNvPr>
          <p:cNvSpPr>
            <a:spLocks noGrp="1"/>
          </p:cNvSpPr>
          <p:nvPr>
            <p:ph idx="1"/>
          </p:nvPr>
        </p:nvSpPr>
        <p:spPr>
          <a:xfrm>
            <a:off x="5858190" y="1825624"/>
            <a:ext cx="6169688" cy="5032375"/>
          </a:xfrm>
        </p:spPr>
        <p:txBody>
          <a:bodyPr>
            <a:normAutofit/>
          </a:bodyPr>
          <a:lstStyle/>
          <a:p>
            <a:pPr marL="285750" indent="-285750">
              <a:buFont typeface="Arial" panose="020B0604020202020204" pitchFamily="34" charset="0"/>
              <a:buChar char="•"/>
            </a:pPr>
            <a:r>
              <a:rPr lang="pt-BR" sz="2800" dirty="0"/>
              <a:t>Se, a cada </a:t>
            </a:r>
            <a:r>
              <a:rPr lang="pt-BR" sz="2800" b="1" i="1" dirty="0">
                <a:solidFill>
                  <a:srgbClr val="00B050"/>
                </a:solidFill>
              </a:rPr>
              <a:t>ponto atual</a:t>
            </a:r>
            <a:r>
              <a:rPr lang="pt-BR" sz="2800" dirty="0"/>
              <a:t>, nós calcularmos o vetor gradiente e adicionarmos uma porcentagem dele ao ponto, teremos um </a:t>
            </a:r>
            <a:r>
              <a:rPr lang="pt-BR" sz="2800" b="1" i="1" dirty="0">
                <a:solidFill>
                  <a:srgbClr val="00B050"/>
                </a:solidFill>
              </a:rPr>
              <a:t>novo ponto </a:t>
            </a:r>
            <a:r>
              <a:rPr lang="pt-BR" sz="2800" dirty="0"/>
              <a:t>que leva a um </a:t>
            </a:r>
            <a:r>
              <a:rPr lang="pt-BR" sz="2800" b="1" i="1" dirty="0"/>
              <a:t>valor da função </a:t>
            </a:r>
            <a:r>
              <a:rPr lang="pt-BR" sz="2800" b="1" i="1" dirty="0">
                <a:solidFill>
                  <a:srgbClr val="00B050"/>
                </a:solidFill>
              </a:rPr>
              <a:t>maior do que o valor anterior</a:t>
            </a:r>
            <a:r>
              <a:rPr lang="pt-BR" sz="2800" dirty="0"/>
              <a:t>.</a:t>
            </a:r>
          </a:p>
          <a:p>
            <a:pPr marL="285750" indent="-285750">
              <a:buFont typeface="Arial" panose="020B0604020202020204" pitchFamily="34" charset="0"/>
              <a:buChar char="•"/>
            </a:pPr>
            <a:r>
              <a:rPr lang="pt-BR" sz="2800" dirty="0"/>
              <a:t>Portanto, podemos criar um </a:t>
            </a:r>
            <a:r>
              <a:rPr lang="pt-BR" sz="2800" b="1" i="1" dirty="0">
                <a:solidFill>
                  <a:srgbClr val="7030A0"/>
                </a:solidFill>
              </a:rPr>
              <a:t>procedimento</a:t>
            </a:r>
            <a:r>
              <a:rPr lang="pt-BR" sz="2800" dirty="0"/>
              <a:t> que vá </a:t>
            </a:r>
            <a:r>
              <a:rPr lang="pt-BR" sz="2800" b="1" i="1" dirty="0">
                <a:solidFill>
                  <a:srgbClr val="00B050"/>
                </a:solidFill>
              </a:rPr>
              <a:t>iterativamente</a:t>
            </a:r>
            <a:r>
              <a:rPr lang="pt-BR" sz="2800" dirty="0"/>
              <a:t> </a:t>
            </a:r>
            <a:r>
              <a:rPr lang="pt-BR" sz="2800" b="1" i="1" dirty="0">
                <a:solidFill>
                  <a:srgbClr val="00B050"/>
                </a:solidFill>
              </a:rPr>
              <a:t>caminhando</a:t>
            </a:r>
            <a:r>
              <a:rPr lang="pt-BR" sz="2800" dirty="0"/>
              <a:t> em </a:t>
            </a:r>
            <a:r>
              <a:rPr lang="pt-BR" sz="2800" b="1" i="1" dirty="0">
                <a:solidFill>
                  <a:srgbClr val="00B050"/>
                </a:solidFill>
              </a:rPr>
              <a:t>direção ao </a:t>
            </a:r>
            <a:r>
              <a:rPr lang="pt-BR" sz="2800" b="1" i="1" dirty="0">
                <a:solidFill>
                  <a:srgbClr val="7030A0"/>
                </a:solidFill>
              </a:rPr>
              <a:t>ponto de máximo</a:t>
            </a:r>
            <a:r>
              <a:rPr lang="pt-BR" sz="2800" b="1" i="1" dirty="0">
                <a:solidFill>
                  <a:srgbClr val="00B050"/>
                </a:solidFill>
              </a:rPr>
              <a:t> da função</a:t>
            </a:r>
            <a:r>
              <a:rPr lang="pt-BR" sz="2800" dirty="0"/>
              <a:t>.</a:t>
            </a:r>
          </a:p>
        </p:txBody>
      </p:sp>
      <p:pic>
        <p:nvPicPr>
          <p:cNvPr id="4" name="Imagem 3">
            <a:extLst>
              <a:ext uri="{FF2B5EF4-FFF2-40B4-BE49-F238E27FC236}">
                <a16:creationId xmlns:a16="http://schemas.microsoft.com/office/drawing/2014/main" id="{4F8F49E5-44B2-EA7D-D422-2E49B73391D5}"/>
              </a:ext>
            </a:extLst>
          </p:cNvPr>
          <p:cNvPicPr>
            <a:picLocks noChangeAspect="1"/>
          </p:cNvPicPr>
          <p:nvPr/>
        </p:nvPicPr>
        <p:blipFill rotWithShape="1">
          <a:blip r:embed="rId3">
            <a:extLst>
              <a:ext uri="{28A0092B-C50C-407E-A947-70E740481C1C}">
                <a14:useLocalDpi xmlns:a14="http://schemas.microsoft.com/office/drawing/2010/main" val="0"/>
              </a:ext>
            </a:extLst>
          </a:blip>
          <a:srcRect l="1330" t="934" r="1845" b="46040"/>
          <a:stretch/>
        </p:blipFill>
        <p:spPr>
          <a:xfrm>
            <a:off x="164123" y="2662812"/>
            <a:ext cx="5440172" cy="2416630"/>
          </a:xfrm>
          <a:prstGeom prst="rect">
            <a:avLst/>
          </a:prstGeom>
        </p:spPr>
      </p:pic>
    </p:spTree>
    <p:extLst>
      <p:ext uri="{BB962C8B-B14F-4D97-AF65-F5344CB8AC3E}">
        <p14:creationId xmlns:p14="http://schemas.microsoft.com/office/powerpoint/2010/main" val="3163059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20941</TotalTime>
  <Words>10160</Words>
  <Application>Microsoft Office PowerPoint</Application>
  <PresentationFormat>Widescreen</PresentationFormat>
  <Paragraphs>742</Paragraphs>
  <Slides>63</Slides>
  <Notes>30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63</vt:i4>
      </vt:variant>
    </vt:vector>
  </HeadingPairs>
  <TitlesOfParts>
    <vt:vector size="71" baseType="lpstr">
      <vt:lpstr>Arial</vt:lpstr>
      <vt:lpstr>Calibri</vt:lpstr>
      <vt:lpstr>Calibri Light</vt:lpstr>
      <vt:lpstr>Cambria Math</vt:lpstr>
      <vt:lpstr>Georgia</vt:lpstr>
      <vt:lpstr>Söhne</vt:lpstr>
      <vt:lpstr>Wingdings</vt:lpstr>
      <vt:lpstr>Office Theme</vt:lpstr>
      <vt:lpstr>T319 - Introdução ao Aprendizado de Máquina: Regressão Linear (Parte II)</vt:lpstr>
      <vt:lpstr>Recapitulando</vt:lpstr>
      <vt:lpstr>Vetor gradiente</vt:lpstr>
      <vt:lpstr>Vetor gradiente</vt:lpstr>
      <vt:lpstr>Vetor gradiente</vt:lpstr>
      <vt:lpstr>Vetor gradiente</vt:lpstr>
      <vt:lpstr>O vetor gradiente indica o caminho para o máximo da função</vt:lpstr>
      <vt:lpstr>O vetor gradiente indica o caminho para o máximo da função</vt:lpstr>
      <vt:lpstr>O vetor gradiente indica o caminho para o máximo da função</vt:lpstr>
      <vt:lpstr>Algoritmo do gradiente ascendente</vt:lpstr>
      <vt:lpstr>Algoritmo do gradiente ascendente</vt:lpstr>
      <vt:lpstr>Algoritmo do gradiente ascendente</vt:lpstr>
      <vt:lpstr>Apresentação do PowerPoint</vt:lpstr>
      <vt:lpstr>Algoritmo do gradiente descendente</vt:lpstr>
      <vt:lpstr>Algoritmo do gradiente descendente</vt:lpstr>
      <vt:lpstr>Algoritmo do gradiente descendente</vt:lpstr>
      <vt:lpstr>Observação</vt:lpstr>
      <vt:lpstr>Apresentação do PowerPoint</vt:lpstr>
      <vt:lpstr>Características do gradiente descendente</vt:lpstr>
      <vt:lpstr>Apresentação do PowerPoint</vt:lpstr>
      <vt:lpstr>O algoritmo do gradiente do descendente</vt:lpstr>
      <vt:lpstr>Calculando o vetor gradiente</vt:lpstr>
      <vt:lpstr>Calculando o vetor gradiente</vt:lpstr>
      <vt:lpstr>Atualizando os pesos</vt:lpstr>
      <vt:lpstr>Versões do gradiente descendente</vt:lpstr>
      <vt:lpstr>Gradiente descendente em batelada</vt:lpstr>
      <vt:lpstr>Características do GD em batelada</vt:lpstr>
      <vt:lpstr>Gradiente descendente estocástico</vt:lpstr>
      <vt:lpstr>Características do GD estocástico</vt:lpstr>
      <vt:lpstr>Gradiente descendente em mini-lotes</vt:lpstr>
      <vt:lpstr>Características do GD em mini-lotes</vt:lpstr>
      <vt:lpstr>Apresentação do PowerPoint</vt:lpstr>
      <vt:lpstr>Apresentação do PowerPoint</vt:lpstr>
      <vt:lpstr>Exemplo</vt:lpstr>
      <vt:lpstr>Versões do Gradiente Descendente</vt:lpstr>
      <vt:lpstr>Versões do Gradiente Descendente</vt:lpstr>
      <vt:lpstr>Características do GD em Batelada</vt:lpstr>
      <vt:lpstr>Versões do Gradiente Descendente</vt:lpstr>
      <vt:lpstr>Características do GD Estocástico</vt:lpstr>
      <vt:lpstr>Versões do Gradiente Descendente</vt:lpstr>
      <vt:lpstr>Características do GD com Mini-Batch</vt:lpstr>
      <vt:lpstr>Apresentação do PowerPoint</vt:lpstr>
      <vt:lpstr>Tarefas</vt:lpstr>
      <vt:lpstr>Apresentação do PowerPoint</vt:lpstr>
      <vt:lpstr>Apresentação do PowerPoint</vt:lpstr>
      <vt:lpstr>Apresentação do PowerPoint</vt:lpstr>
      <vt:lpstr>Cálculo do vetor gradiente</vt:lpstr>
      <vt:lpstr>Cálculo do vetor gradiente</vt:lpstr>
      <vt:lpstr>Cálculo do vetor gradiente</vt:lpstr>
      <vt:lpstr>Cálculo do vetor gradiente</vt:lpstr>
      <vt:lpstr>Cálculo do vetor gradiente</vt:lpstr>
      <vt:lpstr>Cálculo do vetor gradiente</vt:lpstr>
      <vt:lpstr>Cálculo do vetor gradiente</vt:lpstr>
      <vt:lpstr>Equação de atualização dos pesos</vt:lpstr>
      <vt:lpstr>Equação de atualização dos pesos</vt:lpstr>
      <vt:lpstr>Apresentação do PowerPoint</vt:lpstr>
      <vt:lpstr>Cálculo do vetor gradiente</vt:lpstr>
      <vt:lpstr>Cálculo do vetor gradiente</vt:lpstr>
      <vt:lpstr>FIGURAS</vt:lpstr>
      <vt:lpstr>Apresentação do PowerPoint</vt:lpstr>
      <vt:lpstr>Apresentação do PowerPoint</vt:lpstr>
      <vt:lpstr>Apresentação do PowerPoint</vt:lpstr>
      <vt:lpstr>Apresentação do PowerPoint</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2341</cp:revision>
  <dcterms:created xsi:type="dcterms:W3CDTF">2020-02-17T11:18:32Z</dcterms:created>
  <dcterms:modified xsi:type="dcterms:W3CDTF">2023-09-14T19:40:11Z</dcterms:modified>
</cp:coreProperties>
</file>